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8" r:id="rId1"/>
  </p:sldMasterIdLst>
  <p:notesMasterIdLst>
    <p:notesMasterId r:id="rId29"/>
  </p:notesMasterIdLst>
  <p:handoutMasterIdLst>
    <p:handoutMasterId r:id="rId30"/>
  </p:handoutMasterIdLst>
  <p:sldIdLst>
    <p:sldId id="641" r:id="rId2"/>
    <p:sldId id="699" r:id="rId3"/>
    <p:sldId id="748" r:id="rId4"/>
    <p:sldId id="770" r:id="rId5"/>
    <p:sldId id="772" r:id="rId6"/>
    <p:sldId id="757" r:id="rId7"/>
    <p:sldId id="750" r:id="rId8"/>
    <p:sldId id="751" r:id="rId9"/>
    <p:sldId id="758" r:id="rId10"/>
    <p:sldId id="769" r:id="rId11"/>
    <p:sldId id="752" r:id="rId12"/>
    <p:sldId id="762" r:id="rId13"/>
    <p:sldId id="760" r:id="rId14"/>
    <p:sldId id="756" r:id="rId15"/>
    <p:sldId id="759" r:id="rId16"/>
    <p:sldId id="765" r:id="rId17"/>
    <p:sldId id="764" r:id="rId18"/>
    <p:sldId id="703" r:id="rId19"/>
    <p:sldId id="749" r:id="rId20"/>
    <p:sldId id="710" r:id="rId21"/>
    <p:sldId id="766" r:id="rId22"/>
    <p:sldId id="753" r:id="rId23"/>
    <p:sldId id="755" r:id="rId24"/>
    <p:sldId id="767" r:id="rId25"/>
    <p:sldId id="768" r:id="rId26"/>
    <p:sldId id="701" r:id="rId27"/>
    <p:sldId id="747" r:id="rId2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2A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2020" autoAdjust="0"/>
  </p:normalViewPr>
  <p:slideViewPr>
    <p:cSldViewPr snapToGrid="0" snapToObjects="1">
      <p:cViewPr>
        <p:scale>
          <a:sx n="44" d="100"/>
          <a:sy n="44" d="100"/>
        </p:scale>
        <p:origin x="1200" y="346"/>
      </p:cViewPr>
      <p:guideLst>
        <p:guide orient="horz" pos="2160"/>
        <p:guide pos="2880"/>
      </p:guideLst>
    </p:cSldViewPr>
  </p:slideViewPr>
  <p:outlineViewPr>
    <p:cViewPr>
      <p:scale>
        <a:sx n="33" d="100"/>
        <a:sy n="33" d="100"/>
      </p:scale>
      <p:origin x="216" y="0"/>
    </p:cViewPr>
  </p:outlineViewPr>
  <p:notesTextViewPr>
    <p:cViewPr>
      <p:scale>
        <a:sx n="3" d="2"/>
        <a:sy n="3" d="2"/>
      </p:scale>
      <p:origin x="0" y="0"/>
    </p:cViewPr>
  </p:notesTextViewPr>
  <p:sorterViewPr>
    <p:cViewPr>
      <p:scale>
        <a:sx n="50" d="100"/>
        <a:sy n="50" d="100"/>
      </p:scale>
      <p:origin x="0" y="0"/>
    </p:cViewPr>
  </p:sorterViewPr>
  <p:notesViewPr>
    <p:cSldViewPr snapToGrid="0" snapToObjects="1">
      <p:cViewPr varScale="1">
        <p:scale>
          <a:sx n="57" d="100"/>
          <a:sy n="57" d="100"/>
        </p:scale>
        <p:origin x="2146" y="53"/>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69920" cy="480060"/>
          </a:xfrm>
          <a:prstGeom prst="rect">
            <a:avLst/>
          </a:prstGeom>
        </p:spPr>
        <p:txBody>
          <a:bodyPr vert="horz" lIns="97832" tIns="48914" rIns="97832" bIns="48914" rtlCol="0"/>
          <a:lstStyle>
            <a:lvl1pPr algn="l">
              <a:defRPr sz="1300"/>
            </a:lvl1pPr>
          </a:lstStyle>
          <a:p>
            <a:endParaRPr lang="en-US" dirty="0">
              <a:latin typeface="Segoe UI" panose="020B0502040204020203" pitchFamily="34" charset="0"/>
            </a:endParaRPr>
          </a:p>
        </p:txBody>
      </p:sp>
      <p:sp>
        <p:nvSpPr>
          <p:cNvPr id="3" name="Date Placeholder 2"/>
          <p:cNvSpPr>
            <a:spLocks noGrp="1"/>
          </p:cNvSpPr>
          <p:nvPr>
            <p:ph type="dt" sz="quarter" idx="1"/>
          </p:nvPr>
        </p:nvSpPr>
        <p:spPr>
          <a:xfrm>
            <a:off x="4143591" y="1"/>
            <a:ext cx="3169920" cy="480060"/>
          </a:xfrm>
          <a:prstGeom prst="rect">
            <a:avLst/>
          </a:prstGeom>
        </p:spPr>
        <p:txBody>
          <a:bodyPr vert="horz" lIns="97832" tIns="48914" rIns="97832" bIns="48914" rtlCol="0"/>
          <a:lstStyle>
            <a:lvl1pPr algn="r">
              <a:defRPr sz="1300"/>
            </a:lvl1pPr>
          </a:lstStyle>
          <a:p>
            <a:fld id="{3FC709B5-43D5-4454-A1B3-DF5FE843C65B}" type="datetimeFigureOut">
              <a:rPr lang="en-US" smtClean="0">
                <a:latin typeface="Segoe UI" panose="020B0502040204020203" pitchFamily="34" charset="0"/>
              </a:rPr>
              <a:pPr/>
              <a:t>10/17/2016</a:t>
            </a:fld>
            <a:endParaRPr lang="en-US" dirty="0">
              <a:latin typeface="Segoe UI" panose="020B0502040204020203" pitchFamily="34" charset="0"/>
            </a:endParaRPr>
          </a:p>
        </p:txBody>
      </p:sp>
      <p:sp>
        <p:nvSpPr>
          <p:cNvPr id="4" name="Footer Placeholder 3"/>
          <p:cNvSpPr>
            <a:spLocks noGrp="1"/>
          </p:cNvSpPr>
          <p:nvPr>
            <p:ph type="ftr" sz="quarter" idx="2"/>
          </p:nvPr>
        </p:nvSpPr>
        <p:spPr>
          <a:xfrm>
            <a:off x="4" y="9119475"/>
            <a:ext cx="3169920" cy="480060"/>
          </a:xfrm>
          <a:prstGeom prst="rect">
            <a:avLst/>
          </a:prstGeom>
        </p:spPr>
        <p:txBody>
          <a:bodyPr vert="horz" lIns="97832" tIns="48914" rIns="97832" bIns="48914" rtlCol="0" anchor="b"/>
          <a:lstStyle>
            <a:lvl1pPr algn="l">
              <a:defRPr sz="1300"/>
            </a:lvl1pPr>
          </a:lstStyle>
          <a:p>
            <a:endParaRPr lang="en-US" dirty="0">
              <a:latin typeface="Segoe UI" panose="020B0502040204020203" pitchFamily="34" charset="0"/>
            </a:endParaRPr>
          </a:p>
        </p:txBody>
      </p:sp>
      <p:sp>
        <p:nvSpPr>
          <p:cNvPr id="5" name="Slide Number Placeholder 4"/>
          <p:cNvSpPr>
            <a:spLocks noGrp="1"/>
          </p:cNvSpPr>
          <p:nvPr>
            <p:ph type="sldNum" sz="quarter" idx="3"/>
          </p:nvPr>
        </p:nvSpPr>
        <p:spPr>
          <a:xfrm>
            <a:off x="4143591" y="9119475"/>
            <a:ext cx="3169920" cy="480060"/>
          </a:xfrm>
          <a:prstGeom prst="rect">
            <a:avLst/>
          </a:prstGeom>
        </p:spPr>
        <p:txBody>
          <a:bodyPr vert="horz" lIns="97832" tIns="48914" rIns="97832" bIns="48914" rtlCol="0" anchor="b"/>
          <a:lstStyle>
            <a:lvl1pPr algn="r">
              <a:defRPr sz="1300"/>
            </a:lvl1pPr>
          </a:lstStyle>
          <a:p>
            <a:fld id="{5FB6A6A6-C0D4-4618-986B-E8E12CB0A608}" type="slidenum">
              <a:rPr lang="en-US" smtClean="0">
                <a:latin typeface="Segoe UI" panose="020B0502040204020203" pitchFamily="34" charset="0"/>
              </a:rPr>
              <a:pPr/>
              <a:t>‹#›</a:t>
            </a:fld>
            <a:endParaRPr lang="en-US" dirty="0">
              <a:latin typeface="Segoe UI" panose="020B0502040204020203" pitchFamily="34" charset="0"/>
            </a:endParaRPr>
          </a:p>
        </p:txBody>
      </p:sp>
    </p:spTree>
    <p:extLst>
      <p:ext uri="{BB962C8B-B14F-4D97-AF65-F5344CB8AC3E}">
        <p14:creationId xmlns:p14="http://schemas.microsoft.com/office/powerpoint/2010/main" val="2333120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69920" cy="480060"/>
          </a:xfrm>
          <a:prstGeom prst="rect">
            <a:avLst/>
          </a:prstGeom>
        </p:spPr>
        <p:txBody>
          <a:bodyPr vert="horz" lIns="97832" tIns="48914" rIns="97832" bIns="48914" rtlCol="0"/>
          <a:lstStyle>
            <a:lvl1pPr algn="l">
              <a:defRPr sz="1300">
                <a:latin typeface="Segoe UI" panose="020B0502040204020203" pitchFamily="34" charset="0"/>
              </a:defRPr>
            </a:lvl1pPr>
          </a:lstStyle>
          <a:p>
            <a:endParaRPr lang="en-US" dirty="0"/>
          </a:p>
        </p:txBody>
      </p:sp>
      <p:sp>
        <p:nvSpPr>
          <p:cNvPr id="3" name="Date Placeholder 2"/>
          <p:cNvSpPr>
            <a:spLocks noGrp="1"/>
          </p:cNvSpPr>
          <p:nvPr>
            <p:ph type="dt" idx="1"/>
          </p:nvPr>
        </p:nvSpPr>
        <p:spPr>
          <a:xfrm>
            <a:off x="4143591" y="1"/>
            <a:ext cx="3169920" cy="480060"/>
          </a:xfrm>
          <a:prstGeom prst="rect">
            <a:avLst/>
          </a:prstGeom>
        </p:spPr>
        <p:txBody>
          <a:bodyPr vert="horz" lIns="97832" tIns="48914" rIns="97832" bIns="48914" rtlCol="0"/>
          <a:lstStyle>
            <a:lvl1pPr algn="r">
              <a:defRPr sz="1300">
                <a:latin typeface="Segoe UI" panose="020B0502040204020203" pitchFamily="34" charset="0"/>
              </a:defRPr>
            </a:lvl1pPr>
          </a:lstStyle>
          <a:p>
            <a:fld id="{78A432B5-44A5-4757-A36C-2F8CB96642A3}" type="datetimeFigureOut">
              <a:rPr lang="en-US" smtClean="0"/>
              <a:pPr/>
              <a:t>10/17/2016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7832" tIns="48914" rIns="97832" bIns="4891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7832" tIns="48914" rIns="97832" bIns="489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4" y="9119475"/>
            <a:ext cx="3169920" cy="480060"/>
          </a:xfrm>
          <a:prstGeom prst="rect">
            <a:avLst/>
          </a:prstGeom>
        </p:spPr>
        <p:txBody>
          <a:bodyPr vert="horz" lIns="97832" tIns="48914" rIns="97832" bIns="48914" rtlCol="0" anchor="b"/>
          <a:lstStyle>
            <a:lvl1pPr algn="l">
              <a:defRPr sz="1300">
                <a:latin typeface="Segoe UI" panose="020B0502040204020203" pitchFamily="34" charset="0"/>
              </a:defRPr>
            </a:lvl1pPr>
          </a:lstStyle>
          <a:p>
            <a:endParaRPr lang="en-US" dirty="0"/>
          </a:p>
        </p:txBody>
      </p:sp>
      <p:sp>
        <p:nvSpPr>
          <p:cNvPr id="7" name="Slide Number Placeholder 6"/>
          <p:cNvSpPr>
            <a:spLocks noGrp="1"/>
          </p:cNvSpPr>
          <p:nvPr>
            <p:ph type="sldNum" sz="quarter" idx="5"/>
          </p:nvPr>
        </p:nvSpPr>
        <p:spPr>
          <a:xfrm>
            <a:off x="4143591" y="9119475"/>
            <a:ext cx="3169920" cy="480060"/>
          </a:xfrm>
          <a:prstGeom prst="rect">
            <a:avLst/>
          </a:prstGeom>
        </p:spPr>
        <p:txBody>
          <a:bodyPr vert="horz" lIns="97832" tIns="48914" rIns="97832" bIns="48914" rtlCol="0" anchor="b"/>
          <a:lstStyle>
            <a:lvl1pPr algn="r">
              <a:defRPr sz="1300">
                <a:latin typeface="Segoe UI" panose="020B0502040204020203" pitchFamily="34" charset="0"/>
              </a:defRPr>
            </a:lvl1pPr>
          </a:lstStyle>
          <a:p>
            <a:fld id="{AD2C8E36-DCD4-4FAA-915F-B95B7F42D99B}" type="slidenum">
              <a:rPr lang="en-US" smtClean="0"/>
              <a:pPr/>
              <a:t>‹#›</a:t>
            </a:fld>
            <a:endParaRPr lang="en-US" dirty="0"/>
          </a:p>
        </p:txBody>
      </p:sp>
    </p:spTree>
    <p:extLst>
      <p:ext uri="{BB962C8B-B14F-4D97-AF65-F5344CB8AC3E}">
        <p14:creationId xmlns:p14="http://schemas.microsoft.com/office/powerpoint/2010/main" val="3562201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anose="020B0502040204020203" pitchFamily="34" charset="0"/>
        <a:ea typeface="+mn-ea"/>
        <a:cs typeface="+mn-cs"/>
      </a:defRPr>
    </a:lvl1pPr>
    <a:lvl2pPr marL="457200" algn="l" defTabSz="914400" rtl="0" eaLnBrk="1" latinLnBrk="0" hangingPunct="1">
      <a:defRPr sz="1200" kern="1200">
        <a:solidFill>
          <a:schemeClr val="tx1"/>
        </a:solidFill>
        <a:latin typeface="Segoe UI" panose="020B0502040204020203" pitchFamily="34" charset="0"/>
        <a:ea typeface="+mn-ea"/>
        <a:cs typeface="+mn-cs"/>
      </a:defRPr>
    </a:lvl2pPr>
    <a:lvl3pPr marL="914400" algn="l" defTabSz="914400" rtl="0" eaLnBrk="1" latinLnBrk="0" hangingPunct="1">
      <a:defRPr sz="1200" kern="1200">
        <a:solidFill>
          <a:schemeClr val="tx1"/>
        </a:solidFill>
        <a:latin typeface="Segoe UI" panose="020B0502040204020203" pitchFamily="34" charset="0"/>
        <a:ea typeface="+mn-ea"/>
        <a:cs typeface="+mn-cs"/>
      </a:defRPr>
    </a:lvl3pPr>
    <a:lvl4pPr marL="1371600" algn="l" defTabSz="914400" rtl="0" eaLnBrk="1" latinLnBrk="0" hangingPunct="1">
      <a:defRPr sz="1200" kern="1200">
        <a:solidFill>
          <a:schemeClr val="tx1"/>
        </a:solidFill>
        <a:latin typeface="Segoe UI" panose="020B0502040204020203" pitchFamily="34" charset="0"/>
        <a:ea typeface="+mn-ea"/>
        <a:cs typeface="+mn-cs"/>
      </a:defRPr>
    </a:lvl4pPr>
    <a:lvl5pPr marL="1828800" algn="l" defTabSz="914400" rtl="0" eaLnBrk="1" latinLnBrk="0" hangingPunct="1">
      <a:defRPr sz="1200" kern="1200">
        <a:solidFill>
          <a:schemeClr val="tx1"/>
        </a:solidFill>
        <a:latin typeface="Segoe UI" panose="020B050204020402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2C8E36-DCD4-4FAA-915F-B95B7F42D99B}" type="slidenum">
              <a:rPr lang="en-US" smtClean="0"/>
              <a:pPr/>
              <a:t>4</a:t>
            </a:fld>
            <a:endParaRPr lang="en-US" dirty="0"/>
          </a:p>
        </p:txBody>
      </p:sp>
    </p:spTree>
    <p:extLst>
      <p:ext uri="{BB962C8B-B14F-4D97-AF65-F5344CB8AC3E}">
        <p14:creationId xmlns:p14="http://schemas.microsoft.com/office/powerpoint/2010/main" val="2670896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2C8E36-DCD4-4FAA-915F-B95B7F42D99B}" type="slidenum">
              <a:rPr lang="en-US" smtClean="0"/>
              <a:pPr/>
              <a:t>5</a:t>
            </a:fld>
            <a:endParaRPr lang="en-US" dirty="0"/>
          </a:p>
        </p:txBody>
      </p:sp>
    </p:spTree>
    <p:extLst>
      <p:ext uri="{BB962C8B-B14F-4D97-AF65-F5344CB8AC3E}">
        <p14:creationId xmlns:p14="http://schemas.microsoft.com/office/powerpoint/2010/main" val="3564778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8939"/>
            <a:ext cx="7772400" cy="1470025"/>
          </a:xfrm>
        </p:spPr>
        <p:txBody>
          <a:bodyPr/>
          <a:lstStyle>
            <a:lvl1pPr>
              <a:defRPr sz="44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657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2078932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9144000" cy="685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0"/>
          </p:nvPr>
        </p:nvSpPr>
        <p:spPr>
          <a:xfrm>
            <a:off x="3124200" y="6248400"/>
            <a:ext cx="2895600" cy="457200"/>
          </a:xfrm>
          <a:prstGeom prst="rect">
            <a:avLst/>
          </a:prstGeom>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1"/>
          </p:nvPr>
        </p:nvSpPr>
        <p:spPr>
          <a:xfrm>
            <a:off x="7010400" y="6400800"/>
            <a:ext cx="2133600" cy="457200"/>
          </a:xfrm>
          <a:prstGeom prst="rect">
            <a:avLst/>
          </a:prstGeom>
        </p:spPr>
        <p:txBody>
          <a:bodyPr/>
          <a:lstStyle>
            <a:lvl1pPr>
              <a:defRPr/>
            </a:lvl1pPr>
          </a:lstStyle>
          <a:p>
            <a:fld id="{33C44F85-17C2-484C-91DF-BD6A3EB33DAD}" type="slidenum">
              <a:rPr lang="en-US">
                <a:solidFill>
                  <a:prstClr val="black">
                    <a:tint val="75000"/>
                  </a:prstClr>
                </a:solidFill>
              </a:rPr>
              <a:pPr/>
              <a:t>‹#›</a:t>
            </a:fld>
            <a:endParaRPr lang="en-US">
              <a:solidFill>
                <a:prstClr val="black">
                  <a:tint val="75000"/>
                </a:prstClr>
              </a:solidFill>
            </a:endParaRPr>
          </a:p>
        </p:txBody>
      </p:sp>
      <p:sp>
        <p:nvSpPr>
          <p:cNvPr id="5" name="Date Placeholder 4"/>
          <p:cNvSpPr>
            <a:spLocks noGrp="1"/>
          </p:cNvSpPr>
          <p:nvPr>
            <p:ph type="dt" sz="half" idx="12"/>
          </p:nvPr>
        </p:nvSpPr>
        <p:spPr>
          <a:xfrm>
            <a:off x="457200" y="6245225"/>
            <a:ext cx="2133600" cy="476250"/>
          </a:xfrm>
        </p:spPr>
        <p:txBody>
          <a:bodyPr/>
          <a:lstStyle>
            <a:lvl1pPr>
              <a:defRPr/>
            </a:lvl1pPr>
          </a:lstStyle>
          <a:p>
            <a:fld id="{8E9597DF-C5BD-4679-A0F2-B363995874D1}" type="datetime1">
              <a:rPr lang="en-US" smtClean="0">
                <a:solidFill>
                  <a:prstClr val="black">
                    <a:tint val="75000"/>
                  </a:prstClr>
                </a:solidFill>
              </a:rPr>
              <a:t>10/17/2016</a:t>
            </a:fld>
            <a:endParaRPr lang="en-US">
              <a:solidFill>
                <a:prstClr val="black">
                  <a:tint val="75000"/>
                </a:prstClr>
              </a:solidFill>
            </a:endParaRPr>
          </a:p>
        </p:txBody>
      </p:sp>
    </p:spTree>
    <p:extLst>
      <p:ext uri="{BB962C8B-B14F-4D97-AF65-F5344CB8AC3E}">
        <p14:creationId xmlns:p14="http://schemas.microsoft.com/office/powerpoint/2010/main" val="38826001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7962"/>
            <a:ext cx="8229600" cy="927099"/>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828800"/>
            <a:ext cx="8229600" cy="42973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9761602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4000" b="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3157977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696543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887413"/>
            <a:ext cx="4038600" cy="52387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887413"/>
            <a:ext cx="4038600" cy="52387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3528399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5145375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403884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225019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a:xfrm>
            <a:off x="3205120" y="6356352"/>
            <a:ext cx="2895600" cy="365125"/>
          </a:xfrm>
          <a:prstGeom prst="rect">
            <a:avLst/>
          </a:prstGeom>
        </p:spPr>
        <p:txBody>
          <a:bodyPr/>
          <a:lstStyle>
            <a:lvl1pPr>
              <a:defRPr>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34864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149"/>
            <a:ext cx="8229600" cy="60007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00113"/>
            <a:ext cx="8229600" cy="522605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70812034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773" r:id="rId3"/>
    <p:sldLayoutId id="2147483671" r:id="rId4"/>
    <p:sldLayoutId id="2147483672" r:id="rId5"/>
    <p:sldLayoutId id="2147483673" r:id="rId6"/>
    <p:sldLayoutId id="2147483674" r:id="rId7"/>
    <p:sldLayoutId id="2147483675" r:id="rId8"/>
    <p:sldLayoutId id="2147483676" r:id="rId9"/>
    <p:sldLayoutId id="2147483774" r:id="rId10"/>
  </p:sldLayoutIdLst>
  <p:timing>
    <p:tnLst>
      <p:par>
        <p:cTn id="1" dur="indefinite" restart="never" nodeType="tmRoot"/>
      </p:par>
    </p:tnLst>
  </p:timing>
  <p:hf hdr="0" ftr="0" dt="0"/>
  <p:txStyles>
    <p:titleStyle>
      <a:lvl1pPr algn="l" defTabSz="457200" rtl="0" eaLnBrk="1" latinLnBrk="0" hangingPunct="1">
        <a:spcBef>
          <a:spcPct val="0"/>
        </a:spcBef>
        <a:buNone/>
        <a:defRPr sz="3600" b="0" kern="1200">
          <a:solidFill>
            <a:schemeClr val="bg1"/>
          </a:solidFill>
          <a:latin typeface="Segoe UI" panose="020B0502040204020203" pitchFamily="34" charset="0"/>
          <a:ea typeface="+mj-ea"/>
          <a:cs typeface="+mj-cs"/>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chea.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78256"/>
            <a:ext cx="7772400" cy="1470025"/>
          </a:xfrm>
        </p:spPr>
        <p:txBody>
          <a:bodyPr/>
          <a:lstStyle/>
          <a:p>
            <a:pPr algn="ctr"/>
            <a:r>
              <a:rPr lang="en-US" sz="5400" b="1" dirty="0" smtClean="0"/>
              <a:t>Assessment and Accreditation</a:t>
            </a:r>
            <a:endParaRPr lang="en-US" sz="5400" b="1" dirty="0"/>
          </a:p>
        </p:txBody>
      </p:sp>
      <p:sp>
        <p:nvSpPr>
          <p:cNvPr id="3" name="Subtitle 2"/>
          <p:cNvSpPr>
            <a:spLocks noGrp="1"/>
          </p:cNvSpPr>
          <p:nvPr>
            <p:ph type="subTitle" idx="1"/>
          </p:nvPr>
        </p:nvSpPr>
        <p:spPr>
          <a:xfrm>
            <a:off x="1371600" y="3768553"/>
            <a:ext cx="6400800" cy="1752600"/>
          </a:xfrm>
        </p:spPr>
        <p:txBody>
          <a:bodyPr>
            <a:normAutofit fontScale="77500" lnSpcReduction="20000"/>
          </a:bodyPr>
          <a:lstStyle/>
          <a:p>
            <a:r>
              <a:rPr lang="en-US" b="1" dirty="0"/>
              <a:t>Stacy Hutchinson, </a:t>
            </a:r>
            <a:r>
              <a:rPr lang="en-US" b="1" dirty="0" err="1"/>
              <a:t>Ph.D</a:t>
            </a:r>
            <a:endParaRPr lang="en-US" b="1" dirty="0"/>
          </a:p>
          <a:p>
            <a:r>
              <a:rPr lang="en-US" dirty="0" smtClean="0"/>
              <a:t>Biological </a:t>
            </a:r>
            <a:r>
              <a:rPr lang="en-US" dirty="0" smtClean="0"/>
              <a:t>and Agricultural Engineering</a:t>
            </a:r>
          </a:p>
          <a:p>
            <a:r>
              <a:rPr lang="en-US" dirty="0" smtClean="0"/>
              <a:t>Kansas State University</a:t>
            </a:r>
          </a:p>
          <a:p>
            <a:r>
              <a:rPr lang="en-US" dirty="0" smtClean="0"/>
              <a:t>Manhattan, KS  66502</a:t>
            </a:r>
            <a:endParaRPr lang="en-US" dirty="0"/>
          </a:p>
        </p:txBody>
      </p:sp>
    </p:spTree>
    <p:extLst>
      <p:ext uri="{BB962C8B-B14F-4D97-AF65-F5344CB8AC3E}">
        <p14:creationId xmlns:p14="http://schemas.microsoft.com/office/powerpoint/2010/main" val="4102157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10</a:t>
            </a:fld>
            <a:endParaRPr lang="en-US">
              <a:solidFill>
                <a:prstClr val="black">
                  <a:tint val="75000"/>
                </a:prstClr>
              </a:solidFill>
            </a:endParaRPr>
          </a:p>
        </p:txBody>
      </p:sp>
      <p:sp>
        <p:nvSpPr>
          <p:cNvPr id="8" name="Rectangle 7"/>
          <p:cNvSpPr/>
          <p:nvPr/>
        </p:nvSpPr>
        <p:spPr>
          <a:xfrm>
            <a:off x="2775386" y="3075057"/>
            <a:ext cx="3593228" cy="707886"/>
          </a:xfrm>
          <a:prstGeom prst="rect">
            <a:avLst/>
          </a:prstGeom>
        </p:spPr>
        <p:txBody>
          <a:bodyPr wrap="none">
            <a:spAutoFit/>
          </a:bodyPr>
          <a:lstStyle/>
          <a:p>
            <a:pPr lvl="0">
              <a:spcBef>
                <a:spcPct val="20000"/>
              </a:spcBef>
            </a:pPr>
            <a:r>
              <a:rPr lang="en-US" sz="4000" dirty="0">
                <a:solidFill>
                  <a:prstClr val="white"/>
                </a:solidFill>
                <a:latin typeface="Segoe UI" panose="020B0502040204020203" pitchFamily="34" charset="0"/>
              </a:rPr>
              <a:t>State of Kansas</a:t>
            </a:r>
          </a:p>
        </p:txBody>
      </p:sp>
      <p:sp>
        <p:nvSpPr>
          <p:cNvPr id="9"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Student Learning Outcomes</a:t>
            </a:r>
            <a:endParaRPr lang="en-US" sz="4000" dirty="0">
              <a:solidFill>
                <a:schemeClr val="bg1"/>
              </a:solidFill>
            </a:endParaRPr>
          </a:p>
        </p:txBody>
      </p:sp>
      <p:sp>
        <p:nvSpPr>
          <p:cNvPr id="10" name="Content Placeholder 2"/>
          <p:cNvSpPr>
            <a:spLocks noGrp="1"/>
          </p:cNvSpPr>
          <p:nvPr>
            <p:ph idx="4294967295"/>
          </p:nvPr>
        </p:nvSpPr>
        <p:spPr>
          <a:xfrm>
            <a:off x="309282" y="872587"/>
            <a:ext cx="8713694" cy="4808352"/>
          </a:xfrm>
          <a:prstGeom prst="rect">
            <a:avLst/>
          </a:prstGeom>
        </p:spPr>
        <p:txBody>
          <a:bodyPr>
            <a:noAutofit/>
          </a:bodyPr>
          <a:lstStyle/>
          <a:p>
            <a:r>
              <a:rPr lang="en-US" sz="2800" b="1" dirty="0" smtClean="0"/>
              <a:t>Outcomes </a:t>
            </a:r>
            <a:r>
              <a:rPr lang="en-US" sz="2800" dirty="0" smtClean="0"/>
              <a:t>are specific and measurable and must reflect the curriculum. </a:t>
            </a:r>
          </a:p>
          <a:p>
            <a:r>
              <a:rPr lang="en-US" sz="2800" dirty="0" smtClean="0"/>
              <a:t>Express a benefit or "value added" that a student can demonstrate upon completion of an academic program or course. </a:t>
            </a:r>
          </a:p>
          <a:p>
            <a:r>
              <a:rPr lang="en-US" sz="2800" dirty="0" smtClean="0"/>
              <a:t>Contains all three of the following elements:</a:t>
            </a:r>
          </a:p>
          <a:p>
            <a:pPr lvl="1"/>
            <a:r>
              <a:rPr lang="en-US" sz="2400" dirty="0" smtClean="0"/>
              <a:t>what </a:t>
            </a:r>
            <a:r>
              <a:rPr lang="en-US" sz="2400" dirty="0"/>
              <a:t>is to be learned (knowledge, skill, attitude),</a:t>
            </a:r>
          </a:p>
          <a:p>
            <a:pPr lvl="1"/>
            <a:r>
              <a:rPr lang="en-US" sz="2400" dirty="0"/>
              <a:t>what level of learning is to be achieved (criteria, standard), and</a:t>
            </a:r>
          </a:p>
          <a:p>
            <a:pPr lvl="1"/>
            <a:r>
              <a:rPr lang="en-US" sz="2400" dirty="0"/>
              <a:t>under what conditions the learning is to be demonstrated (environment, support, etc.)</a:t>
            </a:r>
          </a:p>
          <a:p>
            <a:endParaRPr lang="en-US" sz="2800" dirty="0" smtClean="0"/>
          </a:p>
          <a:p>
            <a:pPr lvl="1"/>
            <a:endParaRPr lang="en-US" sz="2400" dirty="0"/>
          </a:p>
        </p:txBody>
      </p:sp>
    </p:spTree>
    <p:extLst>
      <p:ext uri="{BB962C8B-B14F-4D97-AF65-F5344CB8AC3E}">
        <p14:creationId xmlns:p14="http://schemas.microsoft.com/office/powerpoint/2010/main" val="2365814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11</a:t>
            </a:fld>
            <a:endParaRPr lang="en-US">
              <a:solidFill>
                <a:prstClr val="black">
                  <a:tint val="75000"/>
                </a:prstClr>
              </a:solidFill>
            </a:endParaRPr>
          </a:p>
        </p:txBody>
      </p:sp>
      <p:sp>
        <p:nvSpPr>
          <p:cNvPr id="8" name="Rectangle 7"/>
          <p:cNvSpPr/>
          <p:nvPr/>
        </p:nvSpPr>
        <p:spPr>
          <a:xfrm>
            <a:off x="2775386" y="3075057"/>
            <a:ext cx="3593228" cy="707886"/>
          </a:xfrm>
          <a:prstGeom prst="rect">
            <a:avLst/>
          </a:prstGeom>
        </p:spPr>
        <p:txBody>
          <a:bodyPr wrap="none">
            <a:spAutoFit/>
          </a:bodyPr>
          <a:lstStyle/>
          <a:p>
            <a:pPr lvl="0">
              <a:spcBef>
                <a:spcPct val="20000"/>
              </a:spcBef>
            </a:pPr>
            <a:r>
              <a:rPr lang="en-US" sz="4000" dirty="0">
                <a:solidFill>
                  <a:prstClr val="white"/>
                </a:solidFill>
                <a:latin typeface="Segoe UI" panose="020B0502040204020203" pitchFamily="34" charset="0"/>
              </a:rPr>
              <a:t>State of Kansas</a:t>
            </a:r>
          </a:p>
        </p:txBody>
      </p:sp>
      <p:sp>
        <p:nvSpPr>
          <p:cNvPr id="9"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University SLOs</a:t>
            </a:r>
            <a:endParaRPr lang="en-US" sz="4000" dirty="0">
              <a:solidFill>
                <a:schemeClr val="bg1"/>
              </a:solidFill>
            </a:endParaRPr>
          </a:p>
        </p:txBody>
      </p:sp>
      <p:sp>
        <p:nvSpPr>
          <p:cNvPr id="10" name="Content Placeholder 2"/>
          <p:cNvSpPr>
            <a:spLocks noGrp="1"/>
          </p:cNvSpPr>
          <p:nvPr>
            <p:ph idx="4294967295"/>
          </p:nvPr>
        </p:nvSpPr>
        <p:spPr>
          <a:xfrm>
            <a:off x="0" y="778457"/>
            <a:ext cx="9036424" cy="4808352"/>
          </a:xfrm>
          <a:prstGeom prst="rect">
            <a:avLst/>
          </a:prstGeom>
        </p:spPr>
        <p:txBody>
          <a:bodyPr>
            <a:noAutofit/>
          </a:bodyPr>
          <a:lstStyle/>
          <a:p>
            <a:r>
              <a:rPr lang="en-US" sz="2800" b="1" dirty="0" smtClean="0"/>
              <a:t>Knowledge:  </a:t>
            </a:r>
            <a:r>
              <a:rPr lang="en-US" sz="2000" dirty="0" smtClean="0"/>
              <a:t>Students </a:t>
            </a:r>
            <a:r>
              <a:rPr lang="en-US" sz="2000" dirty="0"/>
              <a:t>will demonstrate a depth of knowledge and apply the methods of inquiry in a discipline of their choosing, and they will demonstrate a breadth of knowledge across their choice of varied disciplines.</a:t>
            </a:r>
          </a:p>
          <a:p>
            <a:r>
              <a:rPr lang="en-US" sz="2800" b="1" dirty="0"/>
              <a:t>Critical </a:t>
            </a:r>
            <a:r>
              <a:rPr lang="en-US" sz="2800" b="1" dirty="0" smtClean="0"/>
              <a:t>Thinking:  </a:t>
            </a:r>
            <a:r>
              <a:rPr lang="en-US" sz="2000" dirty="0" smtClean="0"/>
              <a:t>Students </a:t>
            </a:r>
            <a:r>
              <a:rPr lang="en-US" sz="2000" dirty="0"/>
              <a:t>will demonstrate the ability to access and interpret information, respond and adapt to changing situations, make complex decisions, solve problems, and evaluate actions.</a:t>
            </a:r>
          </a:p>
          <a:p>
            <a:r>
              <a:rPr lang="en-US" sz="2800" b="1" dirty="0" smtClean="0"/>
              <a:t>Communication: </a:t>
            </a:r>
            <a:r>
              <a:rPr lang="en-US" sz="2000" dirty="0" smtClean="0"/>
              <a:t>Students </a:t>
            </a:r>
            <a:r>
              <a:rPr lang="en-US" sz="2000" dirty="0"/>
              <a:t>will demonstrate the ability to communicate clearly and effectively.</a:t>
            </a:r>
          </a:p>
          <a:p>
            <a:r>
              <a:rPr lang="en-US" sz="2800" b="1" dirty="0" smtClean="0"/>
              <a:t>Diversity</a:t>
            </a:r>
            <a:r>
              <a:rPr lang="en-US" sz="2800" b="1" dirty="0"/>
              <a:t>:</a:t>
            </a:r>
            <a:r>
              <a:rPr lang="en-US" sz="2800" b="1" dirty="0" smtClean="0"/>
              <a:t> </a:t>
            </a:r>
            <a:r>
              <a:rPr lang="en-US" sz="2000" dirty="0" smtClean="0"/>
              <a:t>Students </a:t>
            </a:r>
            <a:r>
              <a:rPr lang="en-US" sz="2000" dirty="0"/>
              <a:t>will demonstrate awareness and understanding of the skills necessary to live and work in a diverse world.</a:t>
            </a:r>
          </a:p>
          <a:p>
            <a:r>
              <a:rPr lang="en-US" sz="2800" b="1" dirty="0"/>
              <a:t>Academic and Professional </a:t>
            </a:r>
            <a:r>
              <a:rPr lang="en-US" sz="2800" b="1" dirty="0" smtClean="0"/>
              <a:t>Integrity:  </a:t>
            </a:r>
            <a:r>
              <a:rPr lang="en-US" sz="2000" dirty="0" smtClean="0"/>
              <a:t>Students </a:t>
            </a:r>
            <a:r>
              <a:rPr lang="en-US" sz="2000" dirty="0"/>
              <a:t>will demonstrate awareness and understanding of the ethical standards of their academic discipline and/or profession.</a:t>
            </a:r>
            <a:endParaRPr lang="en-US" sz="2800" dirty="0"/>
          </a:p>
          <a:p>
            <a:endParaRPr lang="en-US" sz="2800" dirty="0" smtClean="0"/>
          </a:p>
          <a:p>
            <a:pPr lvl="1"/>
            <a:endParaRPr lang="en-US" sz="2400" dirty="0"/>
          </a:p>
        </p:txBody>
      </p:sp>
    </p:spTree>
    <p:extLst>
      <p:ext uri="{BB962C8B-B14F-4D97-AF65-F5344CB8AC3E}">
        <p14:creationId xmlns:p14="http://schemas.microsoft.com/office/powerpoint/2010/main" val="1200998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7099"/>
          </a:xfrm>
        </p:spPr>
        <p:txBody>
          <a:bodyPr/>
          <a:lstStyle/>
          <a:p>
            <a:r>
              <a:rPr lang="en-US" sz="4000" dirty="0" smtClean="0"/>
              <a:t>Assessment</a:t>
            </a:r>
            <a:endParaRPr lang="en-US" sz="4000" dirty="0"/>
          </a:p>
        </p:txBody>
      </p:sp>
      <p:pic>
        <p:nvPicPr>
          <p:cNvPr id="6" name="Picture 5"/>
          <p:cNvPicPr>
            <a:picLocks noChangeAspect="1"/>
          </p:cNvPicPr>
          <p:nvPr/>
        </p:nvPicPr>
        <p:blipFill rotWithShape="1">
          <a:blip r:embed="rId2"/>
          <a:srcRect l="14995" t="14648" r="14558" b="9738"/>
          <a:stretch/>
        </p:blipFill>
        <p:spPr>
          <a:xfrm>
            <a:off x="0" y="910410"/>
            <a:ext cx="9144000" cy="5806914"/>
          </a:xfrm>
          <a:prstGeom prst="rect">
            <a:avLst/>
          </a:prstGeom>
        </p:spPr>
      </p:pic>
    </p:spTree>
    <p:extLst>
      <p:ext uri="{BB962C8B-B14F-4D97-AF65-F5344CB8AC3E}">
        <p14:creationId xmlns:p14="http://schemas.microsoft.com/office/powerpoint/2010/main" val="2492602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a:t>
            </a:r>
            <a:r>
              <a:rPr lang="en-US" dirty="0" smtClean="0">
                <a:sym typeface="Wingdings" panose="05000000000000000000" pitchFamily="2" charset="2"/>
              </a:rPr>
              <a:t>&lt;-&gt; Accreditation</a:t>
            </a:r>
            <a:endParaRPr lang="en-US" dirty="0"/>
          </a:p>
        </p:txBody>
      </p:sp>
      <p:sp>
        <p:nvSpPr>
          <p:cNvPr id="3" name="Subtitle 2"/>
          <p:cNvSpPr>
            <a:spLocks noGrp="1"/>
          </p:cNvSpPr>
          <p:nvPr>
            <p:ph type="subTitle" idx="1"/>
          </p:nvPr>
        </p:nvSpPr>
        <p:spPr/>
        <p:txBody>
          <a:bodyPr/>
          <a:lstStyle/>
          <a:p>
            <a:r>
              <a:rPr lang="en-US" dirty="0"/>
              <a:t>Connecting student learning to industry</a:t>
            </a:r>
          </a:p>
          <a:p>
            <a:endParaRPr lang="en-US" dirty="0"/>
          </a:p>
        </p:txBody>
      </p:sp>
    </p:spTree>
    <p:extLst>
      <p:ext uri="{BB962C8B-B14F-4D97-AF65-F5344CB8AC3E}">
        <p14:creationId xmlns:p14="http://schemas.microsoft.com/office/powerpoint/2010/main" val="1841067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3" name="Content Placeholder 2"/>
          <p:cNvSpPr>
            <a:spLocks noGrp="1"/>
          </p:cNvSpPr>
          <p:nvPr>
            <p:ph idx="1"/>
          </p:nvPr>
        </p:nvSpPr>
        <p:spPr>
          <a:xfrm>
            <a:off x="457200" y="1104471"/>
            <a:ext cx="8229600" cy="4979805"/>
          </a:xfrm>
        </p:spPr>
        <p:txBody>
          <a:bodyPr>
            <a:normAutofit fontScale="92500" lnSpcReduction="20000"/>
          </a:bodyPr>
          <a:lstStyle/>
          <a:p>
            <a:r>
              <a:rPr lang="en-US" dirty="0" smtClean="0"/>
              <a:t>Accreditation Board for Engineering and Technology:</a:t>
            </a:r>
          </a:p>
          <a:p>
            <a:pPr lvl="1"/>
            <a:r>
              <a:rPr lang="en-US" dirty="0" smtClean="0"/>
              <a:t>a </a:t>
            </a:r>
            <a:r>
              <a:rPr lang="en-US" dirty="0"/>
              <a:t>nonprofit, non-governmental organization recognized by the Council for Higher Education Accreditation (</a:t>
            </a:r>
            <a:r>
              <a:rPr lang="en-US" u="sng" dirty="0">
                <a:hlinkClick r:id="rId2"/>
              </a:rPr>
              <a:t>CHEA</a:t>
            </a:r>
            <a:r>
              <a:rPr lang="en-US" dirty="0" smtClean="0"/>
              <a:t>).</a:t>
            </a:r>
          </a:p>
          <a:p>
            <a:pPr lvl="1"/>
            <a:r>
              <a:rPr lang="en-US" dirty="0" smtClean="0"/>
              <a:t>accredits </a:t>
            </a:r>
            <a:r>
              <a:rPr lang="en-US" dirty="0"/>
              <a:t>college and university programs in the disciplines of applied science, computing, engineering, and engineering technology at the associate, bachelor, and master degree levels</a:t>
            </a:r>
            <a:r>
              <a:rPr lang="en-US" dirty="0" smtClean="0"/>
              <a:t>.</a:t>
            </a:r>
          </a:p>
          <a:p>
            <a:pPr lvl="1"/>
            <a:r>
              <a:rPr lang="en-US" dirty="0" smtClean="0"/>
              <a:t>30 Countries– Austria, Kazakhstan, Russia, Spain, Turkey</a:t>
            </a:r>
            <a:endParaRPr lang="en-US" dirty="0"/>
          </a:p>
        </p:txBody>
      </p:sp>
    </p:spTree>
    <p:extLst>
      <p:ext uri="{BB962C8B-B14F-4D97-AF65-F5344CB8AC3E}">
        <p14:creationId xmlns:p14="http://schemas.microsoft.com/office/powerpoint/2010/main" val="166932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3" name="Content Placeholder 2"/>
          <p:cNvSpPr>
            <a:spLocks noGrp="1"/>
          </p:cNvSpPr>
          <p:nvPr>
            <p:ph idx="1"/>
          </p:nvPr>
        </p:nvSpPr>
        <p:spPr>
          <a:xfrm>
            <a:off x="457200" y="946802"/>
            <a:ext cx="8229600" cy="4979805"/>
          </a:xfrm>
        </p:spPr>
        <p:txBody>
          <a:bodyPr>
            <a:normAutofit/>
          </a:bodyPr>
          <a:lstStyle/>
          <a:p>
            <a:r>
              <a:rPr lang="en-US" dirty="0" smtClean="0"/>
              <a:t>Engineering programs are accredited on a 6 year cycle.</a:t>
            </a:r>
          </a:p>
          <a:p>
            <a:r>
              <a:rPr lang="en-US" dirty="0" smtClean="0"/>
              <a:t>Engineers must graduate from an ABET accredited program in order to qualify for licensure in U.S.</a:t>
            </a:r>
          </a:p>
          <a:p>
            <a:r>
              <a:rPr lang="en-US" dirty="0" smtClean="0"/>
              <a:t>Different engineering degree programs are governed by their respective professional societies</a:t>
            </a:r>
            <a:endParaRPr lang="en-US" dirty="0"/>
          </a:p>
        </p:txBody>
      </p:sp>
    </p:spTree>
    <p:extLst>
      <p:ext uri="{BB962C8B-B14F-4D97-AF65-F5344CB8AC3E}">
        <p14:creationId xmlns:p14="http://schemas.microsoft.com/office/powerpoint/2010/main" val="370962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3" name="Rectangle 2"/>
          <p:cNvSpPr/>
          <p:nvPr/>
        </p:nvSpPr>
        <p:spPr>
          <a:xfrm>
            <a:off x="334107" y="984255"/>
            <a:ext cx="8475785" cy="4708981"/>
          </a:xfrm>
          <a:prstGeom prst="rect">
            <a:avLst/>
          </a:prstGeom>
        </p:spPr>
        <p:txBody>
          <a:bodyPr wrap="square">
            <a:spAutoFit/>
          </a:bodyPr>
          <a:lstStyle/>
          <a:p>
            <a:r>
              <a:rPr lang="en-US" sz="3000" b="1" u="sng" dirty="0" smtClean="0">
                <a:latin typeface="Campton"/>
              </a:rPr>
              <a:t>GENERAL </a:t>
            </a:r>
            <a:r>
              <a:rPr lang="en-US" sz="3000" b="1" u="sng" dirty="0">
                <a:latin typeface="Campton"/>
              </a:rPr>
              <a:t>CRITERIA FOR BACCALAUREATE LEVEL PROGRAMS</a:t>
            </a:r>
            <a:endParaRPr lang="en-US" sz="3000" b="1" dirty="0">
              <a:latin typeface="Campton"/>
            </a:endParaRPr>
          </a:p>
          <a:p>
            <a:r>
              <a:rPr lang="en-US" sz="3000" u="sng" dirty="0">
                <a:latin typeface="Campton"/>
              </a:rPr>
              <a:t>Criterion 1. Students</a:t>
            </a:r>
            <a:endParaRPr lang="en-US" sz="3000" dirty="0">
              <a:latin typeface="Campton"/>
            </a:endParaRPr>
          </a:p>
          <a:p>
            <a:r>
              <a:rPr lang="en-US" sz="3000" u="sng" dirty="0">
                <a:latin typeface="Campton"/>
              </a:rPr>
              <a:t>Criterion 2. Program Educational Objectives</a:t>
            </a:r>
            <a:endParaRPr lang="en-US" sz="3000" dirty="0">
              <a:latin typeface="Campton"/>
            </a:endParaRPr>
          </a:p>
          <a:p>
            <a:r>
              <a:rPr lang="en-US" sz="3000" u="sng" dirty="0">
                <a:latin typeface="Campton"/>
              </a:rPr>
              <a:t>Criterion 3. Student Outcomes</a:t>
            </a:r>
            <a:endParaRPr lang="en-US" sz="3000" dirty="0">
              <a:latin typeface="Campton"/>
            </a:endParaRPr>
          </a:p>
          <a:p>
            <a:r>
              <a:rPr lang="en-US" sz="3000" u="sng" dirty="0">
                <a:latin typeface="Campton"/>
              </a:rPr>
              <a:t>Criterion 4. Continuous Improvement</a:t>
            </a:r>
            <a:endParaRPr lang="en-US" sz="3000" dirty="0">
              <a:latin typeface="Campton"/>
            </a:endParaRPr>
          </a:p>
          <a:p>
            <a:r>
              <a:rPr lang="en-US" sz="3000" u="sng" dirty="0">
                <a:latin typeface="Campton"/>
              </a:rPr>
              <a:t>Criterion 5. Curriculum</a:t>
            </a:r>
            <a:endParaRPr lang="en-US" sz="3000" dirty="0">
              <a:latin typeface="Campton"/>
            </a:endParaRPr>
          </a:p>
          <a:p>
            <a:r>
              <a:rPr lang="en-US" sz="3000" u="sng" dirty="0">
                <a:latin typeface="Campton"/>
              </a:rPr>
              <a:t>Criterion 6. Faculty</a:t>
            </a:r>
            <a:endParaRPr lang="en-US" sz="3000" dirty="0">
              <a:latin typeface="Campton"/>
            </a:endParaRPr>
          </a:p>
          <a:p>
            <a:r>
              <a:rPr lang="en-US" sz="3000" u="sng" dirty="0">
                <a:latin typeface="Campton"/>
              </a:rPr>
              <a:t>Criterion 7. Facilities</a:t>
            </a:r>
            <a:endParaRPr lang="en-US" sz="3000" dirty="0">
              <a:latin typeface="Campton"/>
            </a:endParaRPr>
          </a:p>
          <a:p>
            <a:r>
              <a:rPr lang="en-US" sz="3000" u="sng" dirty="0">
                <a:latin typeface="Campton"/>
              </a:rPr>
              <a:t>Criterion 8. Institutional Support</a:t>
            </a:r>
            <a:endParaRPr lang="en-US" sz="3000" i="0" dirty="0">
              <a:effectLst/>
              <a:latin typeface="Campton"/>
            </a:endParaRPr>
          </a:p>
        </p:txBody>
      </p:sp>
    </p:spTree>
    <p:extLst>
      <p:ext uri="{BB962C8B-B14F-4D97-AF65-F5344CB8AC3E}">
        <p14:creationId xmlns:p14="http://schemas.microsoft.com/office/powerpoint/2010/main" val="1402782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17</a:t>
            </a:fld>
            <a:endParaRPr lang="en-US">
              <a:solidFill>
                <a:prstClr val="black">
                  <a:tint val="75000"/>
                </a:prstClr>
              </a:solidFill>
            </a:endParaRPr>
          </a:p>
        </p:txBody>
      </p:sp>
      <p:sp>
        <p:nvSpPr>
          <p:cNvPr id="8" name="Rectangle 7"/>
          <p:cNvSpPr/>
          <p:nvPr/>
        </p:nvSpPr>
        <p:spPr>
          <a:xfrm>
            <a:off x="2775386" y="3075057"/>
            <a:ext cx="3593228" cy="707886"/>
          </a:xfrm>
          <a:prstGeom prst="rect">
            <a:avLst/>
          </a:prstGeom>
        </p:spPr>
        <p:txBody>
          <a:bodyPr wrap="none">
            <a:spAutoFit/>
          </a:bodyPr>
          <a:lstStyle/>
          <a:p>
            <a:pPr lvl="0">
              <a:spcBef>
                <a:spcPct val="20000"/>
              </a:spcBef>
            </a:pPr>
            <a:r>
              <a:rPr lang="en-US" sz="4000" dirty="0">
                <a:solidFill>
                  <a:prstClr val="white"/>
                </a:solidFill>
                <a:latin typeface="Segoe UI" panose="020B0502040204020203" pitchFamily="34" charset="0"/>
              </a:rPr>
              <a:t>State of Kansas</a:t>
            </a:r>
          </a:p>
        </p:txBody>
      </p:sp>
      <p:sp>
        <p:nvSpPr>
          <p:cNvPr id="9"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Program Educational Objectives</a:t>
            </a:r>
            <a:endParaRPr lang="en-US" sz="4000" dirty="0">
              <a:solidFill>
                <a:schemeClr val="bg1"/>
              </a:solidFill>
            </a:endParaRPr>
          </a:p>
        </p:txBody>
      </p:sp>
      <p:sp>
        <p:nvSpPr>
          <p:cNvPr id="4" name="Rectangle 3"/>
          <p:cNvSpPr/>
          <p:nvPr/>
        </p:nvSpPr>
        <p:spPr>
          <a:xfrm>
            <a:off x="457199" y="868948"/>
            <a:ext cx="8423031" cy="5262979"/>
          </a:xfrm>
          <a:prstGeom prst="rect">
            <a:avLst/>
          </a:prstGeom>
        </p:spPr>
        <p:txBody>
          <a:bodyPr wrap="square">
            <a:spAutoFit/>
          </a:bodyPr>
          <a:lstStyle/>
          <a:p>
            <a:r>
              <a:rPr lang="en-US" sz="2800" b="1" cap="all" dirty="0">
                <a:solidFill>
                  <a:srgbClr val="333333"/>
                </a:solidFill>
                <a:latin typeface="Campton"/>
              </a:rPr>
              <a:t>GENERAL CRITERION 2. PROGRAM EDUCATIONAL OBJECTIVES</a:t>
            </a:r>
          </a:p>
          <a:p>
            <a:r>
              <a:rPr lang="en-US" sz="2800" dirty="0">
                <a:solidFill>
                  <a:srgbClr val="333333"/>
                </a:solidFill>
                <a:latin typeface="Egyptienne"/>
              </a:rPr>
              <a:t>The program must have published program educational objectives that are consistent with the mission of the institution, the needs of the program’s various constituencies, and these criteria. There must be a documented, systematically utilized, and effective process, involving program constituencies, for the periodic review of these program educational objectives that ensures they remain consistent with the institutional mission, the program’s constituents’ needs, and these criteria.</a:t>
            </a:r>
            <a:endParaRPr lang="en-US" sz="2800" b="0" i="0" dirty="0">
              <a:solidFill>
                <a:srgbClr val="333333"/>
              </a:solidFill>
              <a:effectLst/>
              <a:latin typeface="Egyptienne"/>
            </a:endParaRPr>
          </a:p>
        </p:txBody>
      </p:sp>
    </p:spTree>
    <p:extLst>
      <p:ext uri="{BB962C8B-B14F-4D97-AF65-F5344CB8AC3E}">
        <p14:creationId xmlns:p14="http://schemas.microsoft.com/office/powerpoint/2010/main" val="2932328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18</a:t>
            </a:fld>
            <a:endParaRPr lang="en-US">
              <a:solidFill>
                <a:prstClr val="black">
                  <a:tint val="75000"/>
                </a:prstClr>
              </a:solidFill>
            </a:endParaRPr>
          </a:p>
        </p:txBody>
      </p:sp>
      <p:sp>
        <p:nvSpPr>
          <p:cNvPr id="8" name="Rectangle 7"/>
          <p:cNvSpPr/>
          <p:nvPr/>
        </p:nvSpPr>
        <p:spPr>
          <a:xfrm>
            <a:off x="2775386" y="3075057"/>
            <a:ext cx="3593228" cy="707886"/>
          </a:xfrm>
          <a:prstGeom prst="rect">
            <a:avLst/>
          </a:prstGeom>
        </p:spPr>
        <p:txBody>
          <a:bodyPr wrap="none">
            <a:spAutoFit/>
          </a:bodyPr>
          <a:lstStyle/>
          <a:p>
            <a:pPr lvl="0">
              <a:spcBef>
                <a:spcPct val="20000"/>
              </a:spcBef>
            </a:pPr>
            <a:r>
              <a:rPr lang="en-US" sz="4000" dirty="0">
                <a:solidFill>
                  <a:prstClr val="white"/>
                </a:solidFill>
                <a:latin typeface="Segoe UI" panose="020B0502040204020203" pitchFamily="34" charset="0"/>
              </a:rPr>
              <a:t>State of Kansas</a:t>
            </a:r>
          </a:p>
        </p:txBody>
      </p:sp>
      <p:sp>
        <p:nvSpPr>
          <p:cNvPr id="9"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Program Educational Objectives</a:t>
            </a:r>
            <a:endParaRPr lang="en-US" sz="4000" dirty="0">
              <a:solidFill>
                <a:schemeClr val="bg1"/>
              </a:solidFill>
            </a:endParaRPr>
          </a:p>
        </p:txBody>
      </p:sp>
      <p:sp>
        <p:nvSpPr>
          <p:cNvPr id="10" name="Content Placeholder 2"/>
          <p:cNvSpPr>
            <a:spLocks noGrp="1"/>
          </p:cNvSpPr>
          <p:nvPr>
            <p:ph idx="4294967295"/>
          </p:nvPr>
        </p:nvSpPr>
        <p:spPr>
          <a:xfrm>
            <a:off x="457200" y="1519517"/>
            <a:ext cx="8229600" cy="4297364"/>
          </a:xfrm>
          <a:prstGeom prst="rect">
            <a:avLst/>
          </a:prstGeom>
        </p:spPr>
        <p:txBody>
          <a:bodyPr/>
          <a:lstStyle/>
          <a:p>
            <a:r>
              <a:rPr lang="en-US" dirty="0"/>
              <a:t>Program educational </a:t>
            </a:r>
            <a:r>
              <a:rPr lang="en-US" dirty="0" smtClean="0"/>
              <a:t>objectives:</a:t>
            </a:r>
          </a:p>
          <a:p>
            <a:pPr lvl="1"/>
            <a:r>
              <a:rPr lang="en-US" dirty="0" smtClean="0"/>
              <a:t>are </a:t>
            </a:r>
            <a:r>
              <a:rPr lang="en-US" dirty="0"/>
              <a:t>broad statements that describe what graduates are expected to attain within a few years after graduation. </a:t>
            </a:r>
            <a:endParaRPr lang="en-US" dirty="0" smtClean="0"/>
          </a:p>
          <a:p>
            <a:pPr lvl="1"/>
            <a:r>
              <a:rPr lang="en-US" dirty="0" smtClean="0"/>
              <a:t>are </a:t>
            </a:r>
            <a:r>
              <a:rPr lang="en-US" dirty="0"/>
              <a:t>based on the needs of the program’s constituencies- including students and employers.</a:t>
            </a:r>
          </a:p>
          <a:p>
            <a:endParaRPr lang="en-US" dirty="0"/>
          </a:p>
        </p:txBody>
      </p:sp>
    </p:spTree>
    <p:extLst>
      <p:ext uri="{BB962C8B-B14F-4D97-AF65-F5344CB8AC3E}">
        <p14:creationId xmlns:p14="http://schemas.microsoft.com/office/powerpoint/2010/main" val="1082422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7322" y="0"/>
            <a:ext cx="9144000" cy="6858000"/>
          </a:xfrm>
        </p:spPr>
        <p:txBody>
          <a:bodyPr>
            <a:normAutofit/>
          </a:bodyPr>
          <a:lstStyle/>
          <a:p>
            <a:pPr marL="0" indent="0">
              <a:buNone/>
            </a:pPr>
            <a:r>
              <a:rPr lang="en-US" sz="4000" dirty="0" smtClean="0">
                <a:solidFill>
                  <a:schemeClr val="bg1"/>
                </a:solidFill>
              </a:rPr>
              <a:t>Program Educational Objectives</a:t>
            </a:r>
            <a:endParaRPr lang="en-US" sz="4000" dirty="0">
              <a:solidFill>
                <a:schemeClr val="bg1"/>
              </a:solidFill>
            </a:endParaRPr>
          </a:p>
        </p:txBody>
      </p:sp>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19</a:t>
            </a:fld>
            <a:endParaRPr lang="en-US">
              <a:solidFill>
                <a:prstClr val="black">
                  <a:tint val="75000"/>
                </a:prstClr>
              </a:solidFill>
            </a:endParaRPr>
          </a:p>
        </p:txBody>
      </p:sp>
      <p:sp>
        <p:nvSpPr>
          <p:cNvPr id="10" name="Content Placeholder 2"/>
          <p:cNvSpPr txBox="1">
            <a:spLocks/>
          </p:cNvSpPr>
          <p:nvPr/>
        </p:nvSpPr>
        <p:spPr>
          <a:xfrm>
            <a:off x="494522" y="2299446"/>
            <a:ext cx="8229600" cy="112955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0" indent="0" algn="ctr">
              <a:buNone/>
            </a:pPr>
            <a:r>
              <a:rPr lang="en-US" sz="4800" dirty="0" smtClean="0"/>
              <a:t>Suggest some PEOs </a:t>
            </a:r>
          </a:p>
          <a:p>
            <a:pPr marL="0" lvl="0" indent="0" algn="ctr">
              <a:buNone/>
            </a:pPr>
            <a:r>
              <a:rPr lang="en-US" sz="4800" dirty="0" smtClean="0"/>
              <a:t>for your program</a:t>
            </a:r>
            <a:endParaRPr lang="en-US" sz="4800" dirty="0"/>
          </a:p>
        </p:txBody>
      </p:sp>
    </p:spTree>
    <p:extLst>
      <p:ext uri="{BB962C8B-B14F-4D97-AF65-F5344CB8AC3E}">
        <p14:creationId xmlns:p14="http://schemas.microsoft.com/office/powerpoint/2010/main" val="55978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39"/>
            <a:ext cx="8229600" cy="927099"/>
          </a:xfrm>
        </p:spPr>
        <p:txBody>
          <a:bodyPr/>
          <a:lstStyle/>
          <a:p>
            <a:r>
              <a:rPr lang="en-US" sz="4000" dirty="0" smtClean="0"/>
              <a:t>Assessment</a:t>
            </a:r>
            <a:endParaRPr lang="en-US" sz="4000" dirty="0"/>
          </a:p>
        </p:txBody>
      </p:sp>
      <p:sp>
        <p:nvSpPr>
          <p:cNvPr id="5" name="Content Placeholder 4"/>
          <p:cNvSpPr>
            <a:spLocks noGrp="1"/>
          </p:cNvSpPr>
          <p:nvPr>
            <p:ph idx="1"/>
          </p:nvPr>
        </p:nvSpPr>
        <p:spPr>
          <a:xfrm>
            <a:off x="457200" y="1427753"/>
            <a:ext cx="8229600" cy="4297364"/>
          </a:xfrm>
        </p:spPr>
        <p:txBody>
          <a:bodyPr/>
          <a:lstStyle/>
          <a:p>
            <a:r>
              <a:rPr lang="en-US" dirty="0" smtClean="0"/>
              <a:t>Assessment-</a:t>
            </a:r>
          </a:p>
          <a:p>
            <a:pPr lvl="1"/>
            <a:r>
              <a:rPr lang="en-US" dirty="0" smtClean="0"/>
              <a:t>the </a:t>
            </a:r>
            <a:r>
              <a:rPr lang="en-US" dirty="0"/>
              <a:t>process of collecting information about student learning and performance to improve education</a:t>
            </a:r>
            <a:r>
              <a:rPr lang="en-US" dirty="0" smtClean="0"/>
              <a:t>.</a:t>
            </a:r>
          </a:p>
          <a:p>
            <a:pPr lvl="1"/>
            <a:endParaRPr lang="en-US" dirty="0"/>
          </a:p>
          <a:p>
            <a:pPr marL="457200" lvl="1" indent="0" algn="ctr">
              <a:buNone/>
            </a:pPr>
            <a:r>
              <a:rPr lang="en-US" b="1" dirty="0" smtClean="0">
                <a:solidFill>
                  <a:srgbClr val="FF0000"/>
                </a:solidFill>
              </a:rPr>
              <a:t>The goal of assessment is to improve student learning</a:t>
            </a:r>
            <a:endParaRPr lang="en-US" b="1" dirty="0">
              <a:solidFill>
                <a:srgbClr val="FF0000"/>
              </a:solidFill>
            </a:endParaRPr>
          </a:p>
        </p:txBody>
      </p:sp>
    </p:spTree>
    <p:extLst>
      <p:ext uri="{BB962C8B-B14F-4D97-AF65-F5344CB8AC3E}">
        <p14:creationId xmlns:p14="http://schemas.microsoft.com/office/powerpoint/2010/main" val="1210006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7322" y="0"/>
            <a:ext cx="9144000" cy="6858000"/>
          </a:xfrm>
        </p:spPr>
        <p:txBody>
          <a:bodyPr>
            <a:normAutofit/>
          </a:bodyPr>
          <a:lstStyle/>
          <a:p>
            <a:pPr marL="0" indent="0">
              <a:buNone/>
            </a:pPr>
            <a:r>
              <a:rPr lang="en-US" sz="4000" dirty="0" smtClean="0">
                <a:solidFill>
                  <a:schemeClr val="bg1"/>
                </a:solidFill>
              </a:rPr>
              <a:t>PEOs-Biological and Agricultural </a:t>
            </a:r>
            <a:r>
              <a:rPr lang="en-US" sz="4000" dirty="0" err="1" smtClean="0">
                <a:solidFill>
                  <a:schemeClr val="bg1"/>
                </a:solidFill>
              </a:rPr>
              <a:t>Engr</a:t>
            </a:r>
            <a:endParaRPr lang="en-US" sz="4000" dirty="0">
              <a:solidFill>
                <a:schemeClr val="bg1"/>
              </a:solidFill>
            </a:endParaRPr>
          </a:p>
        </p:txBody>
      </p:sp>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20</a:t>
            </a:fld>
            <a:endParaRPr lang="en-US">
              <a:solidFill>
                <a:prstClr val="black">
                  <a:tint val="75000"/>
                </a:prstClr>
              </a:solidFill>
            </a:endParaRPr>
          </a:p>
        </p:txBody>
      </p:sp>
      <p:sp>
        <p:nvSpPr>
          <p:cNvPr id="10" name="Content Placeholder 2"/>
          <p:cNvSpPr txBox="1">
            <a:spLocks/>
          </p:cNvSpPr>
          <p:nvPr/>
        </p:nvSpPr>
        <p:spPr>
          <a:xfrm>
            <a:off x="457200" y="1519517"/>
            <a:ext cx="8229600" cy="4297364"/>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US" dirty="0"/>
              <a:t>Graduates are able to apply technical knowledge and skills in their chosen profession.</a:t>
            </a:r>
          </a:p>
          <a:p>
            <a:pPr lvl="0"/>
            <a:r>
              <a:rPr lang="en-US" dirty="0"/>
              <a:t>Graduates are successful practitioners in industry, government, consulting firms, or other diverse careers.</a:t>
            </a:r>
          </a:p>
          <a:p>
            <a:pPr lvl="0"/>
            <a:r>
              <a:rPr lang="en-US" dirty="0"/>
              <a:t>Graduates are pursuing continuing education and professional development.</a:t>
            </a:r>
          </a:p>
          <a:p>
            <a:pPr marL="0" indent="0">
              <a:buNone/>
            </a:pPr>
            <a:endParaRPr lang="en-US" dirty="0"/>
          </a:p>
        </p:txBody>
      </p:sp>
    </p:spTree>
    <p:extLst>
      <p:ext uri="{BB962C8B-B14F-4D97-AF65-F5344CB8AC3E}">
        <p14:creationId xmlns:p14="http://schemas.microsoft.com/office/powerpoint/2010/main" val="1075356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21</a:t>
            </a:fld>
            <a:endParaRPr lang="en-US">
              <a:solidFill>
                <a:prstClr val="black">
                  <a:tint val="75000"/>
                </a:prstClr>
              </a:solidFill>
            </a:endParaRPr>
          </a:p>
        </p:txBody>
      </p:sp>
      <p:sp>
        <p:nvSpPr>
          <p:cNvPr id="8" name="Rectangle 7"/>
          <p:cNvSpPr/>
          <p:nvPr/>
        </p:nvSpPr>
        <p:spPr>
          <a:xfrm>
            <a:off x="2775386" y="3075057"/>
            <a:ext cx="3593228" cy="707886"/>
          </a:xfrm>
          <a:prstGeom prst="rect">
            <a:avLst/>
          </a:prstGeom>
        </p:spPr>
        <p:txBody>
          <a:bodyPr wrap="none">
            <a:spAutoFit/>
          </a:bodyPr>
          <a:lstStyle/>
          <a:p>
            <a:pPr lvl="0">
              <a:spcBef>
                <a:spcPct val="20000"/>
              </a:spcBef>
            </a:pPr>
            <a:r>
              <a:rPr lang="en-US" sz="4000" dirty="0">
                <a:solidFill>
                  <a:prstClr val="white"/>
                </a:solidFill>
                <a:latin typeface="Segoe UI" panose="020B0502040204020203" pitchFamily="34" charset="0"/>
              </a:rPr>
              <a:t>State of Kansas</a:t>
            </a:r>
          </a:p>
        </p:txBody>
      </p:sp>
      <p:sp>
        <p:nvSpPr>
          <p:cNvPr id="9"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ABET Engineering SLOs</a:t>
            </a:r>
            <a:endParaRPr lang="en-US" sz="4000" dirty="0">
              <a:solidFill>
                <a:schemeClr val="bg1"/>
              </a:solidFill>
            </a:endParaRPr>
          </a:p>
        </p:txBody>
      </p:sp>
      <p:sp>
        <p:nvSpPr>
          <p:cNvPr id="10" name="Content Placeholder 2"/>
          <p:cNvSpPr>
            <a:spLocks noGrp="1"/>
          </p:cNvSpPr>
          <p:nvPr>
            <p:ph idx="4294967295"/>
          </p:nvPr>
        </p:nvSpPr>
        <p:spPr>
          <a:xfrm>
            <a:off x="0" y="778457"/>
            <a:ext cx="9036424" cy="4808352"/>
          </a:xfrm>
          <a:prstGeom prst="rect">
            <a:avLst/>
          </a:prstGeom>
        </p:spPr>
        <p:txBody>
          <a:bodyPr>
            <a:noAutofit/>
          </a:bodyPr>
          <a:lstStyle/>
          <a:p>
            <a:endParaRPr lang="en-US" sz="2800" dirty="0" smtClean="0"/>
          </a:p>
          <a:p>
            <a:pPr lvl="1"/>
            <a:endParaRPr lang="en-US" sz="2400" dirty="0"/>
          </a:p>
        </p:txBody>
      </p:sp>
      <p:sp>
        <p:nvSpPr>
          <p:cNvPr id="2" name="Rectangle 1"/>
          <p:cNvSpPr/>
          <p:nvPr/>
        </p:nvSpPr>
        <p:spPr>
          <a:xfrm>
            <a:off x="298938" y="1178169"/>
            <a:ext cx="8737486" cy="3970318"/>
          </a:xfrm>
          <a:prstGeom prst="rect">
            <a:avLst/>
          </a:prstGeom>
        </p:spPr>
        <p:txBody>
          <a:bodyPr wrap="square">
            <a:spAutoFit/>
          </a:bodyPr>
          <a:lstStyle/>
          <a:p>
            <a:r>
              <a:rPr lang="en-US" sz="2800" b="1" cap="all" dirty="0">
                <a:solidFill>
                  <a:srgbClr val="333333"/>
                </a:solidFill>
                <a:latin typeface="Campton"/>
              </a:rPr>
              <a:t>GENERAL CRITERION 3. STUDENT </a:t>
            </a:r>
            <a:r>
              <a:rPr lang="en-US" sz="2800" b="1" cap="all" dirty="0" smtClean="0">
                <a:solidFill>
                  <a:srgbClr val="333333"/>
                </a:solidFill>
                <a:latin typeface="Campton"/>
              </a:rPr>
              <a:t>OUTCOMES</a:t>
            </a:r>
          </a:p>
          <a:p>
            <a:endParaRPr lang="en-US" sz="2800" b="1" cap="all" dirty="0">
              <a:solidFill>
                <a:srgbClr val="333333"/>
              </a:solidFill>
              <a:latin typeface="Campton"/>
            </a:endParaRPr>
          </a:p>
          <a:p>
            <a:r>
              <a:rPr lang="en-US" sz="2800" dirty="0">
                <a:solidFill>
                  <a:srgbClr val="333333"/>
                </a:solidFill>
                <a:latin typeface="Egyptienne"/>
              </a:rPr>
              <a:t>The program must have documented student outcomes that prepare graduates to attain the program educational objectives</a:t>
            </a:r>
            <a:r>
              <a:rPr lang="en-US" sz="2800" dirty="0" smtClean="0">
                <a:solidFill>
                  <a:srgbClr val="333333"/>
                </a:solidFill>
                <a:latin typeface="Egyptienne"/>
              </a:rPr>
              <a:t>.</a:t>
            </a:r>
          </a:p>
          <a:p>
            <a:endParaRPr lang="en-US" sz="2800" dirty="0">
              <a:solidFill>
                <a:srgbClr val="333333"/>
              </a:solidFill>
              <a:latin typeface="Egyptienne"/>
            </a:endParaRPr>
          </a:p>
          <a:p>
            <a:r>
              <a:rPr lang="en-US" sz="2800" dirty="0">
                <a:solidFill>
                  <a:srgbClr val="333333"/>
                </a:solidFill>
                <a:latin typeface="Egyptienne"/>
              </a:rPr>
              <a:t>Student outcomes are outcomes (a) through (k) plus any additional outcomes that may be articulated by the program.</a:t>
            </a:r>
            <a:endParaRPr lang="en-US" sz="2800" b="0" i="0" dirty="0">
              <a:solidFill>
                <a:srgbClr val="333333"/>
              </a:solidFill>
              <a:effectLst/>
              <a:latin typeface="Egyptienne"/>
            </a:endParaRPr>
          </a:p>
        </p:txBody>
      </p:sp>
    </p:spTree>
    <p:extLst>
      <p:ext uri="{BB962C8B-B14F-4D97-AF65-F5344CB8AC3E}">
        <p14:creationId xmlns:p14="http://schemas.microsoft.com/office/powerpoint/2010/main" val="2920854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22</a:t>
            </a:fld>
            <a:endParaRPr lang="en-US">
              <a:solidFill>
                <a:prstClr val="black">
                  <a:tint val="75000"/>
                </a:prstClr>
              </a:solidFill>
            </a:endParaRPr>
          </a:p>
        </p:txBody>
      </p:sp>
      <p:sp>
        <p:nvSpPr>
          <p:cNvPr id="8" name="Rectangle 7"/>
          <p:cNvSpPr/>
          <p:nvPr/>
        </p:nvSpPr>
        <p:spPr>
          <a:xfrm>
            <a:off x="2775386" y="3075057"/>
            <a:ext cx="3593228" cy="707886"/>
          </a:xfrm>
          <a:prstGeom prst="rect">
            <a:avLst/>
          </a:prstGeom>
        </p:spPr>
        <p:txBody>
          <a:bodyPr wrap="none">
            <a:spAutoFit/>
          </a:bodyPr>
          <a:lstStyle/>
          <a:p>
            <a:pPr lvl="0">
              <a:spcBef>
                <a:spcPct val="20000"/>
              </a:spcBef>
            </a:pPr>
            <a:r>
              <a:rPr lang="en-US" sz="4000" dirty="0">
                <a:solidFill>
                  <a:prstClr val="white"/>
                </a:solidFill>
                <a:latin typeface="Segoe UI" panose="020B0502040204020203" pitchFamily="34" charset="0"/>
              </a:rPr>
              <a:t>State of Kansas</a:t>
            </a:r>
          </a:p>
        </p:txBody>
      </p:sp>
      <p:sp>
        <p:nvSpPr>
          <p:cNvPr id="9"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ABET Engineering SLOs</a:t>
            </a:r>
            <a:endParaRPr lang="en-US" sz="4000" dirty="0">
              <a:solidFill>
                <a:schemeClr val="bg1"/>
              </a:solidFill>
            </a:endParaRPr>
          </a:p>
        </p:txBody>
      </p:sp>
      <p:sp>
        <p:nvSpPr>
          <p:cNvPr id="10" name="Content Placeholder 2"/>
          <p:cNvSpPr>
            <a:spLocks noGrp="1"/>
          </p:cNvSpPr>
          <p:nvPr>
            <p:ph idx="4294967295"/>
          </p:nvPr>
        </p:nvSpPr>
        <p:spPr>
          <a:xfrm>
            <a:off x="0" y="778457"/>
            <a:ext cx="9036424" cy="4808352"/>
          </a:xfrm>
          <a:prstGeom prst="rect">
            <a:avLst/>
          </a:prstGeom>
        </p:spPr>
        <p:txBody>
          <a:bodyPr>
            <a:noAutofit/>
          </a:bodyPr>
          <a:lstStyle/>
          <a:p>
            <a:endParaRPr lang="en-US" sz="2800" dirty="0" smtClean="0"/>
          </a:p>
          <a:p>
            <a:pPr lvl="1"/>
            <a:endParaRPr lang="en-US" sz="2400" dirty="0"/>
          </a:p>
        </p:txBody>
      </p:sp>
      <p:sp>
        <p:nvSpPr>
          <p:cNvPr id="11" name="Content Placeholder 2"/>
          <p:cNvSpPr>
            <a:spLocks noGrp="1"/>
          </p:cNvSpPr>
          <p:nvPr>
            <p:ph idx="4294967295"/>
          </p:nvPr>
        </p:nvSpPr>
        <p:spPr>
          <a:xfrm>
            <a:off x="121024" y="872587"/>
            <a:ext cx="8901952" cy="4808352"/>
          </a:xfrm>
          <a:prstGeom prst="rect">
            <a:avLst/>
          </a:prstGeom>
        </p:spPr>
        <p:txBody>
          <a:bodyPr>
            <a:noAutofit/>
          </a:bodyPr>
          <a:lstStyle/>
          <a:p>
            <a:r>
              <a:rPr lang="en-US" sz="1900" dirty="0"/>
              <a:t>(a) an ability to apply knowledge of mathematics, science, and engineering</a:t>
            </a:r>
          </a:p>
          <a:p>
            <a:r>
              <a:rPr lang="en-US" sz="1900" dirty="0"/>
              <a:t>(b) an ability to design and conduct experiments, as well as to analyze and interpret data</a:t>
            </a:r>
          </a:p>
          <a:p>
            <a:r>
              <a:rPr lang="en-US" sz="1900" dirty="0"/>
              <a:t>(c) an ability to design a system, component, or process to meet desired needs within realistic constraints such as economic, environmental, social, political, ethical, health and safety, manufacturability, and sustainability</a:t>
            </a:r>
          </a:p>
          <a:p>
            <a:r>
              <a:rPr lang="en-US" sz="1900" dirty="0"/>
              <a:t>(d) an ability to function on multidisciplinary teams</a:t>
            </a:r>
          </a:p>
          <a:p>
            <a:r>
              <a:rPr lang="en-US" sz="1900" dirty="0"/>
              <a:t>(e) an ability to identify, formulate, and solve engineering problems</a:t>
            </a:r>
          </a:p>
          <a:p>
            <a:r>
              <a:rPr lang="en-US" sz="1900" dirty="0"/>
              <a:t>(f) an understanding of professional and ethical responsibility</a:t>
            </a:r>
          </a:p>
          <a:p>
            <a:r>
              <a:rPr lang="en-US" sz="1900" dirty="0"/>
              <a:t>(g) an ability to communicate effectively</a:t>
            </a:r>
          </a:p>
          <a:p>
            <a:r>
              <a:rPr lang="en-US" sz="1900" dirty="0"/>
              <a:t>(h) the broad education necessary to understand the impact of engineering solutions in a global, economic, environmental, and societal context</a:t>
            </a:r>
          </a:p>
          <a:p>
            <a:r>
              <a:rPr lang="en-US" sz="1900" dirty="0"/>
              <a:t>(</a:t>
            </a:r>
            <a:r>
              <a:rPr lang="en-US" sz="1900" dirty="0" err="1"/>
              <a:t>i</a:t>
            </a:r>
            <a:r>
              <a:rPr lang="en-US" sz="1900" dirty="0"/>
              <a:t>) a recognition of the need for, and an ability to engage in life-long learning</a:t>
            </a:r>
          </a:p>
          <a:p>
            <a:r>
              <a:rPr lang="en-US" sz="1900" dirty="0"/>
              <a:t>(j) a knowledge of contemporary issues</a:t>
            </a:r>
          </a:p>
          <a:p>
            <a:r>
              <a:rPr lang="en-US" sz="1900" dirty="0"/>
              <a:t>(k) an ability to use the techniques, skills, and modern engineering tools necessary for engineering practice.</a:t>
            </a:r>
          </a:p>
          <a:p>
            <a:endParaRPr lang="en-US" sz="1900" dirty="0" smtClean="0"/>
          </a:p>
          <a:p>
            <a:pPr lvl="1"/>
            <a:endParaRPr lang="en-US" sz="1900" dirty="0"/>
          </a:p>
        </p:txBody>
      </p:sp>
    </p:spTree>
    <p:extLst>
      <p:ext uri="{BB962C8B-B14F-4D97-AF65-F5344CB8AC3E}">
        <p14:creationId xmlns:p14="http://schemas.microsoft.com/office/powerpoint/2010/main" val="29219871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23</a:t>
            </a:fld>
            <a:endParaRPr lang="en-US">
              <a:solidFill>
                <a:prstClr val="black">
                  <a:tint val="75000"/>
                </a:prstClr>
              </a:solidFill>
            </a:endParaRPr>
          </a:p>
        </p:txBody>
      </p:sp>
      <p:sp>
        <p:nvSpPr>
          <p:cNvPr id="8" name="Rectangle 7"/>
          <p:cNvSpPr/>
          <p:nvPr/>
        </p:nvSpPr>
        <p:spPr>
          <a:xfrm>
            <a:off x="2775386" y="3075057"/>
            <a:ext cx="3593228" cy="707886"/>
          </a:xfrm>
          <a:prstGeom prst="rect">
            <a:avLst/>
          </a:prstGeom>
        </p:spPr>
        <p:txBody>
          <a:bodyPr wrap="none">
            <a:spAutoFit/>
          </a:bodyPr>
          <a:lstStyle/>
          <a:p>
            <a:pPr lvl="0">
              <a:spcBef>
                <a:spcPct val="20000"/>
              </a:spcBef>
            </a:pPr>
            <a:r>
              <a:rPr lang="en-US" sz="4000" dirty="0">
                <a:solidFill>
                  <a:prstClr val="white"/>
                </a:solidFill>
                <a:latin typeface="Segoe UI" panose="020B0502040204020203" pitchFamily="34" charset="0"/>
              </a:rPr>
              <a:t>State of Kansas</a:t>
            </a:r>
          </a:p>
        </p:txBody>
      </p:sp>
      <p:sp>
        <p:nvSpPr>
          <p:cNvPr id="9"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SLOs Support PEOs</a:t>
            </a:r>
            <a:endParaRPr lang="en-US" sz="4000" dirty="0">
              <a:solidFill>
                <a:schemeClr val="bg1"/>
              </a:solidFill>
            </a:endParaRPr>
          </a:p>
        </p:txBody>
      </p:sp>
      <p:sp>
        <p:nvSpPr>
          <p:cNvPr id="10" name="Content Placeholder 2"/>
          <p:cNvSpPr>
            <a:spLocks noGrp="1"/>
          </p:cNvSpPr>
          <p:nvPr>
            <p:ph idx="4294967295"/>
          </p:nvPr>
        </p:nvSpPr>
        <p:spPr>
          <a:xfrm>
            <a:off x="0" y="778457"/>
            <a:ext cx="9036424" cy="4808352"/>
          </a:xfrm>
          <a:prstGeom prst="rect">
            <a:avLst/>
          </a:prstGeom>
        </p:spPr>
        <p:txBody>
          <a:bodyPr>
            <a:noAutofit/>
          </a:bodyPr>
          <a:lstStyle/>
          <a:p>
            <a:endParaRPr lang="en-US" sz="2800" dirty="0" smtClean="0"/>
          </a:p>
          <a:p>
            <a:pPr lvl="1"/>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411309557"/>
              </p:ext>
            </p:extLst>
          </p:nvPr>
        </p:nvGraphicFramePr>
        <p:xfrm>
          <a:off x="309282" y="1414066"/>
          <a:ext cx="8619565" cy="4137769"/>
        </p:xfrm>
        <a:graphic>
          <a:graphicData uri="http://schemas.openxmlformats.org/drawingml/2006/table">
            <a:tbl>
              <a:tblPr firstRow="1" firstCol="1" bandRow="1"/>
              <a:tblGrid>
                <a:gridCol w="7060769"/>
                <a:gridCol w="1558796"/>
              </a:tblGrid>
              <a:tr h="591112">
                <a:tc>
                  <a:txBody>
                    <a:bodyPr/>
                    <a:lstStyle/>
                    <a:p>
                      <a:pPr marL="0" marR="0" algn="ctr">
                        <a:lnSpc>
                          <a:spcPct val="107000"/>
                        </a:lnSpc>
                        <a:spcBef>
                          <a:spcPts val="0"/>
                        </a:spcBef>
                        <a:spcAft>
                          <a:spcPts val="0"/>
                        </a:spcAft>
                      </a:pPr>
                      <a:r>
                        <a:rPr lang="en-US" sz="3600" baseline="0" dirty="0">
                          <a:effectLst/>
                          <a:latin typeface="Calibri" panose="020F0502020204030204" pitchFamily="34" charset="0"/>
                          <a:ea typeface="Calibri" panose="020F0502020204030204" pitchFamily="34" charset="0"/>
                          <a:cs typeface="Times New Roman" panose="02020603050405020304" pitchFamily="18" charset="0"/>
                        </a:rPr>
                        <a:t>PEO</a:t>
                      </a:r>
                    </a:p>
                  </a:txBody>
                  <a:tcPr marL="68580" marR="68580" marT="0" marB="0">
                    <a:lnL>
                      <a:noFill/>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600" baseline="0" dirty="0">
                          <a:effectLst/>
                          <a:latin typeface="Calibri" panose="020F0502020204030204" pitchFamily="34" charset="0"/>
                          <a:ea typeface="Calibri" panose="020F0502020204030204" pitchFamily="34" charset="0"/>
                          <a:cs typeface="Times New Roman" panose="02020603050405020304" pitchFamily="18" charset="0"/>
                        </a:rPr>
                        <a:t>SLO</a:t>
                      </a:r>
                    </a:p>
                  </a:txBody>
                  <a:tcPr marL="68580" marR="68580" marT="0" marB="0">
                    <a:lnL w="12700" cap="flat" cmpd="sng" algn="ctr">
                      <a:solidFill>
                        <a:srgbClr val="000000"/>
                      </a:solidFill>
                      <a:prstDash val="solid"/>
                      <a:round/>
                      <a:headEnd type="none" w="med" len="med"/>
                      <a:tailEnd type="none" w="med" len="med"/>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2219">
                <a:tc>
                  <a:txBody>
                    <a:bodyPr/>
                    <a:lstStyle/>
                    <a:p>
                      <a:pPr marL="0" marR="0">
                        <a:lnSpc>
                          <a:spcPct val="107000"/>
                        </a:lnSpc>
                        <a:spcBef>
                          <a:spcPts val="0"/>
                        </a:spcBef>
                        <a:spcAft>
                          <a:spcPts val="0"/>
                        </a:spcAft>
                      </a:pPr>
                      <a:r>
                        <a:rPr lang="en-US" sz="2400" baseline="0" dirty="0">
                          <a:effectLst/>
                          <a:latin typeface="Calibri" panose="020F0502020204030204" pitchFamily="34" charset="0"/>
                          <a:ea typeface="Calibri" panose="020F0502020204030204" pitchFamily="34" charset="0"/>
                          <a:cs typeface="Times New Roman" panose="02020603050405020304" pitchFamily="18" charset="0"/>
                        </a:rPr>
                        <a:t>Graduates are able to apply technical knowledge and skills in their chosen profession.</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baseline="0">
                          <a:effectLst/>
                          <a:latin typeface="Calibri" panose="020F0502020204030204" pitchFamily="34" charset="0"/>
                          <a:ea typeface="Calibri" panose="020F0502020204030204" pitchFamily="34" charset="0"/>
                          <a:cs typeface="Times New Roman" panose="02020603050405020304" pitchFamily="18" charset="0"/>
                        </a:rPr>
                        <a:t>a, b, c, e, k</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2219">
                <a:tc>
                  <a:txBody>
                    <a:bodyPr/>
                    <a:lstStyle/>
                    <a:p>
                      <a:pPr marL="0" marR="0">
                        <a:lnSpc>
                          <a:spcPct val="107000"/>
                        </a:lnSpc>
                        <a:spcBef>
                          <a:spcPts val="0"/>
                        </a:spcBef>
                        <a:spcAft>
                          <a:spcPts val="0"/>
                        </a:spcAft>
                      </a:pPr>
                      <a:r>
                        <a:rPr lang="en-US" sz="2400" baseline="0" dirty="0">
                          <a:effectLst/>
                          <a:latin typeface="Calibri" panose="020F0502020204030204" pitchFamily="34" charset="0"/>
                          <a:ea typeface="Calibri" panose="020F0502020204030204" pitchFamily="34" charset="0"/>
                          <a:cs typeface="Times New Roman" panose="02020603050405020304" pitchFamily="18" charset="0"/>
                        </a:rPr>
                        <a:t>Graduates are successful practitioners in industry, government, consulting firms, or other diverse careers.</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baseline="0">
                          <a:effectLst/>
                          <a:latin typeface="Calibri" panose="020F0502020204030204" pitchFamily="34" charset="0"/>
                          <a:ea typeface="Calibri" panose="020F0502020204030204" pitchFamily="34" charset="0"/>
                          <a:cs typeface="Times New Roman" panose="02020603050405020304" pitchFamily="18" charset="0"/>
                        </a:rPr>
                        <a:t>d, e, f, g, h</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2219">
                <a:tc>
                  <a:txBody>
                    <a:bodyPr/>
                    <a:lstStyle/>
                    <a:p>
                      <a:pPr marL="0" marR="0">
                        <a:lnSpc>
                          <a:spcPct val="107000"/>
                        </a:lnSpc>
                        <a:spcBef>
                          <a:spcPts val="0"/>
                        </a:spcBef>
                        <a:spcAft>
                          <a:spcPts val="0"/>
                        </a:spcAft>
                      </a:pPr>
                      <a:r>
                        <a:rPr lang="en-US" sz="2400" baseline="0" dirty="0">
                          <a:effectLst/>
                          <a:latin typeface="Calibri" panose="020F0502020204030204" pitchFamily="34" charset="0"/>
                          <a:ea typeface="Calibri" panose="020F0502020204030204" pitchFamily="34" charset="0"/>
                          <a:cs typeface="Times New Roman" panose="02020603050405020304" pitchFamily="18" charset="0"/>
                        </a:rPr>
                        <a:t>Graduates are pursuing continuing education and professional development.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baseline="0" dirty="0">
                          <a:effectLst/>
                          <a:latin typeface="Calibri" panose="020F0502020204030204" pitchFamily="34" charset="0"/>
                          <a:ea typeface="Calibri" panose="020F0502020204030204" pitchFamily="34" charset="0"/>
                          <a:cs typeface="Times New Roman" panose="02020603050405020304" pitchFamily="18" charset="0"/>
                        </a:rPr>
                        <a:t>f, </a:t>
                      </a:r>
                      <a:r>
                        <a:rPr lang="en-US" sz="2400" baseline="0" dirty="0" err="1" smtClean="0">
                          <a:effectLst/>
                          <a:latin typeface="Calibri" panose="020F0502020204030204" pitchFamily="34" charset="0"/>
                          <a:ea typeface="Calibri" panose="020F0502020204030204" pitchFamily="34" charset="0"/>
                          <a:cs typeface="Times New Roman" panose="02020603050405020304" pitchFamily="18" charset="0"/>
                        </a:rPr>
                        <a:t>i</a:t>
                      </a:r>
                      <a:r>
                        <a:rPr lang="en-US" sz="2400" baseline="0" dirty="0" smtClean="0">
                          <a:effectLst/>
                          <a:latin typeface="Calibri" panose="020F0502020204030204" pitchFamily="34" charset="0"/>
                          <a:ea typeface="Calibri" panose="020F0502020204030204" pitchFamily="34" charset="0"/>
                          <a:cs typeface="Times New Roman" panose="02020603050405020304" pitchFamily="18" charset="0"/>
                        </a:rPr>
                        <a:t>, j</a:t>
                      </a:r>
                      <a:endParaRPr lang="en-US" sz="24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8381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7099"/>
          </a:xfrm>
        </p:spPr>
        <p:txBody>
          <a:bodyPr/>
          <a:lstStyle/>
          <a:p>
            <a:r>
              <a:rPr lang="en-US" sz="4000" dirty="0" smtClean="0"/>
              <a:t>Assessment</a:t>
            </a:r>
            <a:endParaRPr lang="en-US" sz="4000" dirty="0"/>
          </a:p>
        </p:txBody>
      </p:sp>
      <p:pic>
        <p:nvPicPr>
          <p:cNvPr id="6" name="Picture 5"/>
          <p:cNvPicPr>
            <a:picLocks noChangeAspect="1"/>
          </p:cNvPicPr>
          <p:nvPr/>
        </p:nvPicPr>
        <p:blipFill rotWithShape="1">
          <a:blip r:embed="rId2"/>
          <a:srcRect l="14995" t="14648" r="14558" b="9738"/>
          <a:stretch/>
        </p:blipFill>
        <p:spPr>
          <a:xfrm>
            <a:off x="0" y="910410"/>
            <a:ext cx="9144000" cy="5806914"/>
          </a:xfrm>
          <a:prstGeom prst="rect">
            <a:avLst/>
          </a:prstGeom>
        </p:spPr>
      </p:pic>
    </p:spTree>
    <p:extLst>
      <p:ext uri="{BB962C8B-B14F-4D97-AF65-F5344CB8AC3E}">
        <p14:creationId xmlns:p14="http://schemas.microsoft.com/office/powerpoint/2010/main" val="37930381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03"/>
            <a:ext cx="8229600" cy="927099"/>
          </a:xfrm>
        </p:spPr>
        <p:txBody>
          <a:bodyPr/>
          <a:lstStyle/>
          <a:p>
            <a:r>
              <a:rPr lang="en-US" sz="4000" dirty="0" smtClean="0"/>
              <a:t>Accreditation</a:t>
            </a:r>
            <a:endParaRPr lang="en-US" sz="4000" dirty="0"/>
          </a:p>
        </p:txBody>
      </p:sp>
      <p:sp>
        <p:nvSpPr>
          <p:cNvPr id="4" name="Rectangle 3"/>
          <p:cNvSpPr/>
          <p:nvPr/>
        </p:nvSpPr>
        <p:spPr>
          <a:xfrm>
            <a:off x="457200" y="1195754"/>
            <a:ext cx="8229600" cy="4832092"/>
          </a:xfrm>
          <a:prstGeom prst="rect">
            <a:avLst/>
          </a:prstGeom>
        </p:spPr>
        <p:txBody>
          <a:bodyPr wrap="square">
            <a:spAutoFit/>
          </a:bodyPr>
          <a:lstStyle/>
          <a:p>
            <a:r>
              <a:rPr lang="en-US" sz="2800" b="1" cap="all" dirty="0">
                <a:solidFill>
                  <a:srgbClr val="333333"/>
                </a:solidFill>
                <a:latin typeface="Campton"/>
              </a:rPr>
              <a:t>GENERAL CRITERION 4. CONTINUOUS IMPROVEMENT</a:t>
            </a:r>
          </a:p>
          <a:p>
            <a:r>
              <a:rPr lang="en-US" sz="2800" dirty="0">
                <a:solidFill>
                  <a:srgbClr val="333333"/>
                </a:solidFill>
                <a:latin typeface="Egyptienne"/>
              </a:rPr>
              <a:t>The program must regularly use appropriate, documented processes for assessing and evaluating the extent to which the student outcomes are being attained. The results of these evaluations must be systematically utilized as input for the continuous improvement of the program. Other available information may also be used to assist in the continuous improvement of the program.</a:t>
            </a:r>
            <a:endParaRPr lang="en-US" sz="2800" b="0" i="0" dirty="0">
              <a:solidFill>
                <a:srgbClr val="333333"/>
              </a:solidFill>
              <a:effectLst/>
              <a:latin typeface="Egyptienne"/>
            </a:endParaRPr>
          </a:p>
        </p:txBody>
      </p:sp>
    </p:spTree>
    <p:extLst>
      <p:ext uri="{BB962C8B-B14F-4D97-AF65-F5344CB8AC3E}">
        <p14:creationId xmlns:p14="http://schemas.microsoft.com/office/powerpoint/2010/main" val="19802457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7099"/>
          </a:xfrm>
        </p:spPr>
        <p:txBody>
          <a:bodyPr/>
          <a:lstStyle/>
          <a:p>
            <a:r>
              <a:rPr lang="en-US" dirty="0" smtClean="0"/>
              <a:t>Continuous Improvement</a:t>
            </a:r>
            <a:endParaRPr lang="en-US" dirty="0"/>
          </a:p>
        </p:txBody>
      </p:sp>
      <p:pic>
        <p:nvPicPr>
          <p:cNvPr id="8" name="Picture 7"/>
          <p:cNvPicPr>
            <a:picLocks noChangeAspect="1"/>
          </p:cNvPicPr>
          <p:nvPr/>
        </p:nvPicPr>
        <p:blipFill>
          <a:blip r:embed="rId2"/>
          <a:stretch>
            <a:fillRect/>
          </a:stretch>
        </p:blipFill>
        <p:spPr>
          <a:xfrm>
            <a:off x="1653988" y="677256"/>
            <a:ext cx="5836023" cy="5503487"/>
          </a:xfrm>
          <a:prstGeom prst="rect">
            <a:avLst/>
          </a:prstGeom>
        </p:spPr>
      </p:pic>
    </p:spTree>
    <p:extLst>
      <p:ext uri="{BB962C8B-B14F-4D97-AF65-F5344CB8AC3E}">
        <p14:creationId xmlns:p14="http://schemas.microsoft.com/office/powerpoint/2010/main" val="64574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3182815"/>
            <a:ext cx="7772400" cy="1470025"/>
          </a:xfrm>
        </p:spPr>
        <p:txBody>
          <a:bodyPr/>
          <a:lstStyle/>
          <a:p>
            <a:pPr algn="ctr"/>
            <a:r>
              <a:rPr lang="en-US" dirty="0"/>
              <a:t>Tell me and I forget. </a:t>
            </a:r>
            <a:r>
              <a:rPr lang="en-US" dirty="0" smtClean="0"/>
              <a:t/>
            </a:r>
            <a:br>
              <a:rPr lang="en-US" dirty="0" smtClean="0"/>
            </a:br>
            <a:r>
              <a:rPr lang="en-US" dirty="0" smtClean="0"/>
              <a:t>Teach </a:t>
            </a:r>
            <a:r>
              <a:rPr lang="en-US" dirty="0"/>
              <a:t>me and I remember. Involve me and I learn. </a:t>
            </a:r>
            <a:r>
              <a:rPr lang="en-US" dirty="0" smtClean="0"/>
              <a:t/>
            </a:r>
            <a:br>
              <a:rPr lang="en-US" dirty="0" smtClean="0"/>
            </a:br>
            <a:r>
              <a:rPr lang="en-US" dirty="0"/>
              <a:t/>
            </a:r>
            <a:br>
              <a:rPr lang="en-US" dirty="0"/>
            </a:br>
            <a:r>
              <a:rPr lang="en-US" dirty="0" smtClean="0">
                <a:latin typeface="Rage Italic" panose="03070502040507070304" pitchFamily="66" charset="0"/>
              </a:rPr>
              <a:t>Benjamin </a:t>
            </a:r>
            <a:r>
              <a:rPr lang="en-US" dirty="0">
                <a:latin typeface="Rage Italic" panose="03070502040507070304" pitchFamily="66" charset="0"/>
              </a:rPr>
              <a:t>Franklin</a:t>
            </a:r>
            <a:r>
              <a:rPr lang="en-US" dirty="0"/>
              <a:t/>
            </a:r>
            <a:br>
              <a:rPr lang="en-US" dirty="0"/>
            </a:br>
            <a:endParaRPr lang="en-US" dirty="0"/>
          </a:p>
        </p:txBody>
      </p:sp>
    </p:spTree>
    <p:extLst>
      <p:ext uri="{BB962C8B-B14F-4D97-AF65-F5344CB8AC3E}">
        <p14:creationId xmlns:p14="http://schemas.microsoft.com/office/powerpoint/2010/main" val="149204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7099"/>
          </a:xfrm>
        </p:spPr>
        <p:txBody>
          <a:bodyPr/>
          <a:lstStyle/>
          <a:p>
            <a:r>
              <a:rPr lang="en-US" sz="4000" dirty="0" smtClean="0"/>
              <a:t>Assessment</a:t>
            </a:r>
            <a:endParaRPr lang="en-US" sz="4000" dirty="0"/>
          </a:p>
        </p:txBody>
      </p:sp>
      <p:sp>
        <p:nvSpPr>
          <p:cNvPr id="3" name="Content Placeholder 2"/>
          <p:cNvSpPr>
            <a:spLocks noGrp="1"/>
          </p:cNvSpPr>
          <p:nvPr>
            <p:ph idx="1"/>
          </p:nvPr>
        </p:nvSpPr>
        <p:spPr/>
        <p:txBody>
          <a:bodyPr/>
          <a:lstStyle/>
          <a:p>
            <a:r>
              <a:rPr lang="en-US" dirty="0"/>
              <a:t>Where do we want students to be at the end of a course or a program? </a:t>
            </a:r>
            <a:endParaRPr lang="en-US" dirty="0" smtClean="0"/>
          </a:p>
          <a:p>
            <a:r>
              <a:rPr lang="en-US" dirty="0" smtClean="0"/>
              <a:t>And </a:t>
            </a:r>
            <a:r>
              <a:rPr lang="en-US" dirty="0"/>
              <a:t>how will we know if they get there?</a:t>
            </a:r>
          </a:p>
        </p:txBody>
      </p:sp>
    </p:spTree>
    <p:extLst>
      <p:ext uri="{BB962C8B-B14F-4D97-AF65-F5344CB8AC3E}">
        <p14:creationId xmlns:p14="http://schemas.microsoft.com/office/powerpoint/2010/main" val="2755555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7099"/>
          </a:xfrm>
        </p:spPr>
        <p:txBody>
          <a:bodyPr/>
          <a:lstStyle/>
          <a:p>
            <a:r>
              <a:rPr lang="en-US" dirty="0" smtClean="0"/>
              <a:t>10 Principles of Meaningful Assessment</a:t>
            </a:r>
            <a:endParaRPr lang="en-US" dirty="0"/>
          </a:p>
        </p:txBody>
      </p:sp>
      <p:sp>
        <p:nvSpPr>
          <p:cNvPr id="4" name="Content Placeholder 3"/>
          <p:cNvSpPr>
            <a:spLocks noGrp="1"/>
          </p:cNvSpPr>
          <p:nvPr>
            <p:ph idx="1"/>
          </p:nvPr>
        </p:nvSpPr>
        <p:spPr>
          <a:xfrm>
            <a:off x="290146" y="1138114"/>
            <a:ext cx="8563708" cy="4297364"/>
          </a:xfrm>
        </p:spPr>
        <p:txBody>
          <a:bodyPr>
            <a:noAutofit/>
          </a:bodyPr>
          <a:lstStyle/>
          <a:p>
            <a:pPr marL="0" indent="0">
              <a:buNone/>
            </a:pPr>
            <a:r>
              <a:rPr lang="en-US" sz="2600" dirty="0"/>
              <a:t>1. You have more data than you think you do. Go find it.</a:t>
            </a:r>
          </a:p>
          <a:p>
            <a:pPr marL="0" indent="0">
              <a:buNone/>
            </a:pPr>
            <a:r>
              <a:rPr lang="en-US" sz="2600" dirty="0"/>
              <a:t>2. Assessment should not be redundant. Instruments should be compared to gauge overlap, gaps, and deficits.</a:t>
            </a:r>
          </a:p>
          <a:p>
            <a:pPr marL="0" indent="0">
              <a:buNone/>
            </a:pPr>
            <a:r>
              <a:rPr lang="en-US" sz="2600" dirty="0"/>
              <a:t>3. Big sample sizes don’t equal progress. You need as much evidence as it will take to move the conversation forward.</a:t>
            </a:r>
          </a:p>
          <a:p>
            <a:pPr marL="0" indent="0">
              <a:buNone/>
            </a:pPr>
            <a:r>
              <a:rPr lang="en-US" sz="2600" dirty="0"/>
              <a:t>4. Students should not receive assessment. Assessment should be part of the learning process.</a:t>
            </a:r>
          </a:p>
          <a:p>
            <a:pPr marL="0" indent="0">
              <a:buNone/>
            </a:pPr>
            <a:r>
              <a:rPr lang="en-US" sz="2600" dirty="0"/>
              <a:t>5. If you collect it, you should use it – the good data, the bad data, and the ugly data</a:t>
            </a:r>
            <a:r>
              <a:rPr lang="en-US" sz="2600" dirty="0" smtClean="0"/>
              <a:t>.</a:t>
            </a:r>
            <a:endParaRPr lang="en-US" sz="2600" dirty="0"/>
          </a:p>
        </p:txBody>
      </p:sp>
      <p:sp>
        <p:nvSpPr>
          <p:cNvPr id="5" name="Rectangle 4"/>
          <p:cNvSpPr/>
          <p:nvPr/>
        </p:nvSpPr>
        <p:spPr>
          <a:xfrm>
            <a:off x="5134708" y="6119336"/>
            <a:ext cx="4572000" cy="738664"/>
          </a:xfrm>
          <a:prstGeom prst="rect">
            <a:avLst/>
          </a:prstGeom>
        </p:spPr>
        <p:txBody>
          <a:bodyPr>
            <a:spAutoFit/>
          </a:bodyPr>
          <a:lstStyle/>
          <a:p>
            <a:r>
              <a:rPr lang="en-US" sz="1400" dirty="0">
                <a:solidFill>
                  <a:schemeClr val="bg1"/>
                </a:solidFill>
              </a:rPr>
              <a:t>Ashley Finley</a:t>
            </a:r>
          </a:p>
          <a:p>
            <a:r>
              <a:rPr lang="en-US" sz="1400" dirty="0">
                <a:solidFill>
                  <a:schemeClr val="bg1"/>
                </a:solidFill>
              </a:rPr>
              <a:t>Association of American Colleges and Universities</a:t>
            </a:r>
          </a:p>
          <a:p>
            <a:r>
              <a:rPr lang="en-US" sz="1400" dirty="0">
                <a:solidFill>
                  <a:schemeClr val="bg1"/>
                </a:solidFill>
              </a:rPr>
              <a:t>January 2015</a:t>
            </a:r>
          </a:p>
        </p:txBody>
      </p:sp>
    </p:spTree>
    <p:extLst>
      <p:ext uri="{BB962C8B-B14F-4D97-AF65-F5344CB8AC3E}">
        <p14:creationId xmlns:p14="http://schemas.microsoft.com/office/powerpoint/2010/main" val="3644589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7099"/>
          </a:xfrm>
        </p:spPr>
        <p:txBody>
          <a:bodyPr/>
          <a:lstStyle/>
          <a:p>
            <a:r>
              <a:rPr lang="en-US" dirty="0" smtClean="0"/>
              <a:t>10 Principles of Meaningful Assessment</a:t>
            </a:r>
            <a:endParaRPr lang="en-US" dirty="0"/>
          </a:p>
        </p:txBody>
      </p:sp>
      <p:sp>
        <p:nvSpPr>
          <p:cNvPr id="5" name="Rectangle 4"/>
          <p:cNvSpPr/>
          <p:nvPr/>
        </p:nvSpPr>
        <p:spPr>
          <a:xfrm>
            <a:off x="5134708" y="6119336"/>
            <a:ext cx="4572000" cy="738664"/>
          </a:xfrm>
          <a:prstGeom prst="rect">
            <a:avLst/>
          </a:prstGeom>
        </p:spPr>
        <p:txBody>
          <a:bodyPr>
            <a:spAutoFit/>
          </a:bodyPr>
          <a:lstStyle/>
          <a:p>
            <a:r>
              <a:rPr lang="en-US" sz="1400" dirty="0">
                <a:solidFill>
                  <a:schemeClr val="bg1"/>
                </a:solidFill>
              </a:rPr>
              <a:t>Ashley Finley</a:t>
            </a:r>
          </a:p>
          <a:p>
            <a:r>
              <a:rPr lang="en-US" sz="1400" dirty="0">
                <a:solidFill>
                  <a:schemeClr val="bg1"/>
                </a:solidFill>
              </a:rPr>
              <a:t>Association of American Colleges and Universities</a:t>
            </a:r>
          </a:p>
          <a:p>
            <a:r>
              <a:rPr lang="en-US" sz="1400" dirty="0">
                <a:solidFill>
                  <a:schemeClr val="bg1"/>
                </a:solidFill>
              </a:rPr>
              <a:t>January 2015</a:t>
            </a:r>
          </a:p>
        </p:txBody>
      </p:sp>
      <p:sp>
        <p:nvSpPr>
          <p:cNvPr id="6" name="Rectangle 5"/>
          <p:cNvSpPr/>
          <p:nvPr/>
        </p:nvSpPr>
        <p:spPr>
          <a:xfrm>
            <a:off x="457200" y="1012954"/>
            <a:ext cx="8686800" cy="4832092"/>
          </a:xfrm>
          <a:prstGeom prst="rect">
            <a:avLst/>
          </a:prstGeom>
        </p:spPr>
        <p:txBody>
          <a:bodyPr wrap="square">
            <a:spAutoFit/>
          </a:bodyPr>
          <a:lstStyle/>
          <a:p>
            <a:r>
              <a:rPr lang="en-US" sz="2800" dirty="0"/>
              <a:t>6. What students think isn’t necessarily what they can do. Assessment of student learning should be both indirect and direct.</a:t>
            </a:r>
          </a:p>
          <a:p>
            <a:r>
              <a:rPr lang="en-US" sz="2800" dirty="0"/>
              <a:t>7. Assessment should reflect, match, and advance the institutional mission.</a:t>
            </a:r>
          </a:p>
          <a:p>
            <a:r>
              <a:rPr lang="en-US" sz="2800" dirty="0"/>
              <a:t>8. Remember Plato: “Necessity is the mother of invention.” If you need it, create your own assessment.</a:t>
            </a:r>
          </a:p>
          <a:p>
            <a:r>
              <a:rPr lang="en-US" sz="2800" dirty="0"/>
              <a:t>9. Assessment isn’t just for outcomes. Assessment is for inputs, processes, and outputs too.</a:t>
            </a:r>
          </a:p>
          <a:p>
            <a:r>
              <a:rPr lang="en-US" sz="2800" dirty="0"/>
              <a:t>10. Assessment is only as good (and as limited) as your assumptions allow it to be.</a:t>
            </a:r>
            <a:endParaRPr lang="en-US" sz="2800" dirty="0"/>
          </a:p>
        </p:txBody>
      </p:sp>
    </p:spTree>
    <p:extLst>
      <p:ext uri="{BB962C8B-B14F-4D97-AF65-F5344CB8AC3E}">
        <p14:creationId xmlns:p14="http://schemas.microsoft.com/office/powerpoint/2010/main" val="3945637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7099"/>
          </a:xfrm>
        </p:spPr>
        <p:txBody>
          <a:bodyPr/>
          <a:lstStyle/>
          <a:p>
            <a:r>
              <a:rPr lang="en-US" dirty="0" smtClean="0"/>
              <a:t>Assessment at Kansas State University</a:t>
            </a:r>
            <a:endParaRPr lang="en-US" dirty="0"/>
          </a:p>
        </p:txBody>
      </p:sp>
      <p:sp>
        <p:nvSpPr>
          <p:cNvPr id="3" name="Content Placeholder 2"/>
          <p:cNvSpPr>
            <a:spLocks noGrp="1"/>
          </p:cNvSpPr>
          <p:nvPr>
            <p:ph idx="1"/>
          </p:nvPr>
        </p:nvSpPr>
        <p:spPr>
          <a:xfrm>
            <a:off x="457200" y="1425388"/>
            <a:ext cx="8229600" cy="4297364"/>
          </a:xfrm>
        </p:spPr>
        <p:txBody>
          <a:bodyPr/>
          <a:lstStyle/>
          <a:p>
            <a:endParaRPr lang="en-US"/>
          </a:p>
        </p:txBody>
      </p:sp>
      <p:sp>
        <p:nvSpPr>
          <p:cNvPr id="4" name="Rectangle 3"/>
          <p:cNvSpPr/>
          <p:nvPr/>
        </p:nvSpPr>
        <p:spPr>
          <a:xfrm>
            <a:off x="5181884" y="6221041"/>
            <a:ext cx="3755644" cy="369332"/>
          </a:xfrm>
          <a:prstGeom prst="rect">
            <a:avLst/>
          </a:prstGeom>
        </p:spPr>
        <p:txBody>
          <a:bodyPr wrap="none">
            <a:spAutoFit/>
          </a:bodyPr>
          <a:lstStyle/>
          <a:p>
            <a:r>
              <a:rPr lang="en-US" dirty="0">
                <a:solidFill>
                  <a:schemeClr val="bg1"/>
                </a:solidFill>
              </a:rPr>
              <a:t>https://www.k-state.edu/assessment/</a:t>
            </a:r>
          </a:p>
        </p:txBody>
      </p:sp>
      <p:pic>
        <p:nvPicPr>
          <p:cNvPr id="5" name="Picture 4"/>
          <p:cNvPicPr>
            <a:picLocks noChangeAspect="1"/>
          </p:cNvPicPr>
          <p:nvPr/>
        </p:nvPicPr>
        <p:blipFill rotWithShape="1">
          <a:blip r:embed="rId2"/>
          <a:srcRect l="12610" t="9637" r="13603" b="6822"/>
          <a:stretch/>
        </p:blipFill>
        <p:spPr>
          <a:xfrm>
            <a:off x="686570" y="802939"/>
            <a:ext cx="7770860" cy="5168958"/>
          </a:xfrm>
          <a:prstGeom prst="rect">
            <a:avLst/>
          </a:prstGeom>
        </p:spPr>
      </p:pic>
    </p:spTree>
    <p:extLst>
      <p:ext uri="{BB962C8B-B14F-4D97-AF65-F5344CB8AC3E}">
        <p14:creationId xmlns:p14="http://schemas.microsoft.com/office/powerpoint/2010/main" val="1439117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7</a:t>
            </a:fld>
            <a:endParaRPr lang="en-US">
              <a:solidFill>
                <a:prstClr val="black">
                  <a:tint val="75000"/>
                </a:prstClr>
              </a:solidFill>
            </a:endParaRPr>
          </a:p>
        </p:txBody>
      </p:sp>
      <p:sp>
        <p:nvSpPr>
          <p:cNvPr id="8" name="Rectangle 7"/>
          <p:cNvSpPr/>
          <p:nvPr/>
        </p:nvSpPr>
        <p:spPr>
          <a:xfrm>
            <a:off x="2775386" y="3075057"/>
            <a:ext cx="3593228" cy="707886"/>
          </a:xfrm>
          <a:prstGeom prst="rect">
            <a:avLst/>
          </a:prstGeom>
        </p:spPr>
        <p:txBody>
          <a:bodyPr wrap="none">
            <a:spAutoFit/>
          </a:bodyPr>
          <a:lstStyle/>
          <a:p>
            <a:pPr lvl="0">
              <a:spcBef>
                <a:spcPct val="20000"/>
              </a:spcBef>
            </a:pPr>
            <a:r>
              <a:rPr lang="en-US" sz="4000" dirty="0">
                <a:solidFill>
                  <a:prstClr val="white"/>
                </a:solidFill>
                <a:latin typeface="Segoe UI" panose="020B0502040204020203" pitchFamily="34" charset="0"/>
              </a:rPr>
              <a:t>State of Kansas</a:t>
            </a:r>
          </a:p>
        </p:txBody>
      </p:sp>
      <p:sp>
        <p:nvSpPr>
          <p:cNvPr id="9"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Student Learning Outcomes</a:t>
            </a:r>
            <a:endParaRPr lang="en-US" sz="4000" dirty="0">
              <a:solidFill>
                <a:schemeClr val="bg1"/>
              </a:solidFill>
            </a:endParaRPr>
          </a:p>
        </p:txBody>
      </p:sp>
      <p:sp>
        <p:nvSpPr>
          <p:cNvPr id="10" name="Content Placeholder 2"/>
          <p:cNvSpPr>
            <a:spLocks noGrp="1"/>
          </p:cNvSpPr>
          <p:nvPr>
            <p:ph idx="4294967295"/>
          </p:nvPr>
        </p:nvSpPr>
        <p:spPr>
          <a:xfrm>
            <a:off x="457200" y="1519517"/>
            <a:ext cx="8229600" cy="4297364"/>
          </a:xfrm>
          <a:prstGeom prst="rect">
            <a:avLst/>
          </a:prstGeom>
        </p:spPr>
        <p:txBody>
          <a:bodyPr/>
          <a:lstStyle/>
          <a:p>
            <a:r>
              <a:rPr lang="en-US" dirty="0" smtClean="0"/>
              <a:t>Students Learning Outcomes:</a:t>
            </a:r>
          </a:p>
          <a:p>
            <a:pPr lvl="1"/>
            <a:r>
              <a:rPr lang="en-US" dirty="0"/>
              <a:t>specify what students will know and be able to do as a result of completing their degree programs</a:t>
            </a:r>
            <a:endParaRPr lang="en-US" dirty="0"/>
          </a:p>
        </p:txBody>
      </p:sp>
      <p:pic>
        <p:nvPicPr>
          <p:cNvPr id="1026" name="Picture 2" descr="LearningOutco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801" y="3164773"/>
            <a:ext cx="5366576" cy="2766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2817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8</a:t>
            </a:fld>
            <a:endParaRPr lang="en-US">
              <a:solidFill>
                <a:prstClr val="black">
                  <a:tint val="75000"/>
                </a:prstClr>
              </a:solidFill>
            </a:endParaRPr>
          </a:p>
        </p:txBody>
      </p:sp>
      <p:sp>
        <p:nvSpPr>
          <p:cNvPr id="8" name="Rectangle 7"/>
          <p:cNvSpPr/>
          <p:nvPr/>
        </p:nvSpPr>
        <p:spPr>
          <a:xfrm>
            <a:off x="2775386" y="3075057"/>
            <a:ext cx="3593228" cy="707886"/>
          </a:xfrm>
          <a:prstGeom prst="rect">
            <a:avLst/>
          </a:prstGeom>
        </p:spPr>
        <p:txBody>
          <a:bodyPr wrap="none">
            <a:spAutoFit/>
          </a:bodyPr>
          <a:lstStyle/>
          <a:p>
            <a:pPr lvl="0">
              <a:spcBef>
                <a:spcPct val="20000"/>
              </a:spcBef>
            </a:pPr>
            <a:r>
              <a:rPr lang="en-US" sz="4000" dirty="0">
                <a:solidFill>
                  <a:prstClr val="white"/>
                </a:solidFill>
                <a:latin typeface="Segoe UI" panose="020B0502040204020203" pitchFamily="34" charset="0"/>
              </a:rPr>
              <a:t>State of Kansas</a:t>
            </a:r>
          </a:p>
        </p:txBody>
      </p:sp>
      <p:sp>
        <p:nvSpPr>
          <p:cNvPr id="9"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Student Learning Outcomes</a:t>
            </a:r>
            <a:endParaRPr lang="en-US" sz="4000" dirty="0">
              <a:solidFill>
                <a:schemeClr val="bg1"/>
              </a:solidFill>
            </a:endParaRPr>
          </a:p>
        </p:txBody>
      </p:sp>
      <p:sp>
        <p:nvSpPr>
          <p:cNvPr id="10" name="Content Placeholder 2"/>
          <p:cNvSpPr>
            <a:spLocks noGrp="1"/>
          </p:cNvSpPr>
          <p:nvPr>
            <p:ph idx="4294967295"/>
          </p:nvPr>
        </p:nvSpPr>
        <p:spPr>
          <a:xfrm>
            <a:off x="309282" y="872587"/>
            <a:ext cx="8713694" cy="4808352"/>
          </a:xfrm>
          <a:prstGeom prst="rect">
            <a:avLst/>
          </a:prstGeom>
        </p:spPr>
        <p:txBody>
          <a:bodyPr>
            <a:noAutofit/>
          </a:bodyPr>
          <a:lstStyle/>
          <a:p>
            <a:r>
              <a:rPr lang="en-US" sz="2800" b="1" dirty="0" smtClean="0"/>
              <a:t>Outcomes </a:t>
            </a:r>
            <a:r>
              <a:rPr lang="en-US" sz="2800" dirty="0" smtClean="0"/>
              <a:t>are specific and measurable and must reflect the curriculum. </a:t>
            </a:r>
          </a:p>
          <a:p>
            <a:r>
              <a:rPr lang="en-US" sz="2800" dirty="0" smtClean="0"/>
              <a:t>Express a benefit or "value added" that a student can demonstrate upon completion of an academic program or course. </a:t>
            </a:r>
          </a:p>
          <a:p>
            <a:r>
              <a:rPr lang="en-US" sz="2800" dirty="0" smtClean="0"/>
              <a:t>Contains all three of the following elements:</a:t>
            </a:r>
          </a:p>
          <a:p>
            <a:pPr lvl="1"/>
            <a:r>
              <a:rPr lang="en-US" sz="2400" dirty="0" smtClean="0"/>
              <a:t>what </a:t>
            </a:r>
            <a:r>
              <a:rPr lang="en-US" sz="2400" dirty="0"/>
              <a:t>is to be learned (knowledge, skill, attitude),</a:t>
            </a:r>
          </a:p>
          <a:p>
            <a:pPr lvl="1"/>
            <a:r>
              <a:rPr lang="en-US" sz="2400" dirty="0"/>
              <a:t>what level of learning is to be achieved (criteria, standard), and</a:t>
            </a:r>
          </a:p>
          <a:p>
            <a:pPr lvl="1"/>
            <a:r>
              <a:rPr lang="en-US" sz="2400" dirty="0"/>
              <a:t>under what conditions the learning is to be demonstrated (environment, support, etc.)</a:t>
            </a:r>
          </a:p>
          <a:p>
            <a:endParaRPr lang="en-US" sz="2800" dirty="0" smtClean="0"/>
          </a:p>
          <a:p>
            <a:pPr lvl="1"/>
            <a:endParaRPr lang="en-US" sz="2400" dirty="0"/>
          </a:p>
        </p:txBody>
      </p:sp>
    </p:spTree>
    <p:extLst>
      <p:ext uri="{BB962C8B-B14F-4D97-AF65-F5344CB8AC3E}">
        <p14:creationId xmlns:p14="http://schemas.microsoft.com/office/powerpoint/2010/main" val="1174354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987062"/>
            <a:ext cx="8370277" cy="4009292"/>
          </a:xfrm>
        </p:spPr>
        <p:txBody>
          <a:bodyPr>
            <a:normAutofit/>
          </a:bodyPr>
          <a:lstStyle/>
          <a:p>
            <a:pPr marL="0" indent="0" algn="ctr">
              <a:buNone/>
            </a:pPr>
            <a:r>
              <a:rPr lang="en-US" sz="4400" dirty="0" smtClean="0"/>
              <a:t>Does NMU have University level student learning outcomes?</a:t>
            </a:r>
          </a:p>
          <a:p>
            <a:pPr marL="0" indent="0" algn="ctr">
              <a:buNone/>
            </a:pPr>
            <a:r>
              <a:rPr lang="en-US" sz="4400" dirty="0" smtClean="0"/>
              <a:t>Department level?</a:t>
            </a:r>
            <a:endParaRPr lang="en-US" sz="4400" dirty="0"/>
          </a:p>
        </p:txBody>
      </p:sp>
      <p:sp>
        <p:nvSpPr>
          <p:cNvPr id="3" name="Slide Number Placeholder 2"/>
          <p:cNvSpPr>
            <a:spLocks noGrp="1"/>
          </p:cNvSpPr>
          <p:nvPr>
            <p:ph type="sldNum" sz="quarter" idx="11"/>
          </p:nvPr>
        </p:nvSpPr>
        <p:spPr/>
        <p:txBody>
          <a:bodyPr/>
          <a:lstStyle/>
          <a:p>
            <a:fld id="{33C44F85-17C2-484C-91DF-BD6A3EB33DAD}" type="slidenum">
              <a:rPr lang="en-US" smtClean="0">
                <a:solidFill>
                  <a:prstClr val="black">
                    <a:tint val="75000"/>
                  </a:prstClr>
                </a:solidFill>
              </a:rPr>
              <a:pPr/>
              <a:t>9</a:t>
            </a:fld>
            <a:endParaRPr lang="en-US">
              <a:solidFill>
                <a:prstClr val="black">
                  <a:tint val="75000"/>
                </a:prstClr>
              </a:solidFill>
            </a:endParaRPr>
          </a:p>
        </p:txBody>
      </p:sp>
      <p:sp>
        <p:nvSpPr>
          <p:cNvPr id="4" name="Title 3"/>
          <p:cNvSpPr txBox="1">
            <a:spLocks/>
          </p:cNvSpPr>
          <p:nvPr/>
        </p:nvSpPr>
        <p:spPr>
          <a:xfrm>
            <a:off x="457200" y="0"/>
            <a:ext cx="8229600" cy="60007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600" kern="1200">
                <a:solidFill>
                  <a:schemeClr val="tx1"/>
                </a:solidFill>
                <a:latin typeface="Segoe UI" panose="020B0502040204020203" pitchFamily="34" charset="0"/>
                <a:ea typeface="+mn-ea"/>
                <a:cs typeface="+mn-cs"/>
              </a:defRPr>
            </a:lvl1pPr>
            <a:lvl2pPr marL="742950" indent="-285750" algn="l" defTabSz="457200" rtl="0" eaLnBrk="1" latinLnBrk="0" hangingPunct="1">
              <a:spcBef>
                <a:spcPct val="20000"/>
              </a:spcBef>
              <a:buFont typeface="Arial"/>
              <a:buChar char="–"/>
              <a:defRPr sz="3200" kern="1200">
                <a:solidFill>
                  <a:schemeClr val="tx1"/>
                </a:solidFill>
                <a:latin typeface="Segoe UI" panose="020B0502040204020203" pitchFamily="34" charset="0"/>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Segoe UI" panose="020B0502040204020203" pitchFamily="34" charset="0"/>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Segoe UI" panose="020B0502040204020203" pitchFamily="34"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panose="020B0502040204020203"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4000" dirty="0" smtClean="0">
                <a:solidFill>
                  <a:schemeClr val="bg1"/>
                </a:solidFill>
              </a:rPr>
              <a:t>University SLOs</a:t>
            </a:r>
            <a:endParaRPr lang="en-US" sz="4000" dirty="0">
              <a:solidFill>
                <a:schemeClr val="bg1"/>
              </a:solidFill>
            </a:endParaRPr>
          </a:p>
        </p:txBody>
      </p:sp>
    </p:spTree>
    <p:extLst>
      <p:ext uri="{BB962C8B-B14F-4D97-AF65-F5344CB8AC3E}">
        <p14:creationId xmlns:p14="http://schemas.microsoft.com/office/powerpoint/2010/main" val="4054822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 II</Template>
  <TotalTime>0</TotalTime>
  <Words>1248</Words>
  <Application>Microsoft Office PowerPoint</Application>
  <PresentationFormat>On-screen Show (4:3)</PresentationFormat>
  <Paragraphs>151</Paragraphs>
  <Slides>27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Campton</vt:lpstr>
      <vt:lpstr>Egyptienne</vt:lpstr>
      <vt:lpstr>Rage Italic</vt:lpstr>
      <vt:lpstr>Segoe UI</vt:lpstr>
      <vt:lpstr>Times New Roman</vt:lpstr>
      <vt:lpstr>Wingdings</vt:lpstr>
      <vt:lpstr>Office Theme</vt:lpstr>
      <vt:lpstr>Assessment and Accreditation</vt:lpstr>
      <vt:lpstr>Assessment</vt:lpstr>
      <vt:lpstr>Assessment</vt:lpstr>
      <vt:lpstr>10 Principles of Meaningful Assessment</vt:lpstr>
      <vt:lpstr>10 Principles of Meaningful Assessment</vt:lpstr>
      <vt:lpstr>Assessment at Kansas State University</vt:lpstr>
      <vt:lpstr>PowerPoint Presentation</vt:lpstr>
      <vt:lpstr>PowerPoint Presentation</vt:lpstr>
      <vt:lpstr>PowerPoint Presentation</vt:lpstr>
      <vt:lpstr>PowerPoint Presentation</vt:lpstr>
      <vt:lpstr>PowerPoint Presentation</vt:lpstr>
      <vt:lpstr>Assessment</vt:lpstr>
      <vt:lpstr>Assessment &lt;-&gt; Accreditation</vt:lpstr>
      <vt:lpstr>Accreditation</vt:lpstr>
      <vt:lpstr>Accreditation</vt:lpstr>
      <vt:lpstr>Accreditation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Assessment</vt:lpstr>
      <vt:lpstr>Accreditation</vt:lpstr>
      <vt:lpstr>Continuous Improvement</vt:lpstr>
      <vt:lpstr>Tell me and I forget.  Teach me and I remember. Involve me and I learn.   Benjamin Franklin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2015-09-26T21:38:24Z</dcterms:created>
  <dcterms:modified xsi:type="dcterms:W3CDTF">2016-10-21T07:03:19Z</dcterms:modified>
</cp:coreProperties>
</file>